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20" r:id="rId3"/>
    <p:sldId id="319" r:id="rId4"/>
    <p:sldId id="321" r:id="rId5"/>
    <p:sldId id="295" r:id="rId6"/>
    <p:sldId id="323" r:id="rId7"/>
    <p:sldId id="299" r:id="rId8"/>
    <p:sldId id="315" r:id="rId9"/>
    <p:sldId id="316" r:id="rId10"/>
    <p:sldId id="294" r:id="rId11"/>
    <p:sldId id="302" r:id="rId12"/>
    <p:sldId id="259" r:id="rId13"/>
    <p:sldId id="270" r:id="rId14"/>
    <p:sldId id="271" r:id="rId15"/>
    <p:sldId id="272" r:id="rId16"/>
    <p:sldId id="273" r:id="rId17"/>
    <p:sldId id="257" r:id="rId18"/>
    <p:sldId id="307" r:id="rId19"/>
    <p:sldId id="260" r:id="rId20"/>
    <p:sldId id="274" r:id="rId21"/>
    <p:sldId id="284" r:id="rId22"/>
    <p:sldId id="285" r:id="rId23"/>
    <p:sldId id="262" r:id="rId24"/>
    <p:sldId id="329" r:id="rId25"/>
    <p:sldId id="308" r:id="rId26"/>
    <p:sldId id="309" r:id="rId27"/>
    <p:sldId id="278" r:id="rId28"/>
    <p:sldId id="331" r:id="rId29"/>
    <p:sldId id="328" r:id="rId30"/>
    <p:sldId id="327" r:id="rId31"/>
    <p:sldId id="281" r:id="rId32"/>
    <p:sldId id="282" r:id="rId33"/>
    <p:sldId id="277" r:id="rId34"/>
    <p:sldId id="303" r:id="rId35"/>
    <p:sldId id="310" r:id="rId36"/>
    <p:sldId id="311" r:id="rId37"/>
    <p:sldId id="275" r:id="rId38"/>
    <p:sldId id="291" r:id="rId39"/>
    <p:sldId id="312" r:id="rId40"/>
    <p:sldId id="292" r:id="rId41"/>
    <p:sldId id="293" r:id="rId42"/>
    <p:sldId id="332" r:id="rId43"/>
    <p:sldId id="333" r:id="rId44"/>
    <p:sldId id="283" r:id="rId45"/>
    <p:sldId id="314" r:id="rId46"/>
    <p:sldId id="264" r:id="rId47"/>
    <p:sldId id="265" r:id="rId48"/>
    <p:sldId id="267" r:id="rId49"/>
    <p:sldId id="276" r:id="rId50"/>
    <p:sldId id="268" r:id="rId51"/>
    <p:sldId id="269" r:id="rId52"/>
    <p:sldId id="288" r:id="rId53"/>
    <p:sldId id="289" r:id="rId54"/>
    <p:sldId id="290" r:id="rId55"/>
    <p:sldId id="297" r:id="rId56"/>
    <p:sldId id="298" r:id="rId57"/>
    <p:sldId id="325" r:id="rId58"/>
    <p:sldId id="326" r:id="rId59"/>
  </p:sldIdLst>
  <p:sldSz cx="9144000" cy="6858000" type="screen4x3"/>
  <p:notesSz cx="6797675" cy="9874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6" autoAdjust="0"/>
    <p:restoredTop sz="94660"/>
  </p:normalViewPr>
  <p:slideViewPr>
    <p:cSldViewPr>
      <p:cViewPr varScale="1">
        <p:scale>
          <a:sx n="70" d="100"/>
          <a:sy n="70" d="100"/>
        </p:scale>
        <p:origin x="17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727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11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842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57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514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019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32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070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605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970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21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8C231-FA67-421C-880A-426D2D041967}" type="datetimeFigureOut">
              <a:rPr lang="ko-KR" altLang="en-US" smtClean="0"/>
              <a:pPr/>
              <a:t>2018-03-13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BF57-5243-434A-BA33-88F8AAD0F0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2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ylO5F6U7bc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>
          <a:xfrm>
            <a:off x="0" y="1094879"/>
            <a:ext cx="9144000" cy="442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2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2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임대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,</a:t>
            </a: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동업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,</a:t>
            </a: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 문화 사업 위법행위 의혹 및 </a:t>
            </a:r>
            <a:endParaRPr lang="en-US" altLang="ko-KR" sz="32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2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err="1" smtClean="0">
                <a:latin typeface="+mj-lt"/>
                <a:ea typeface="+mj-ea"/>
                <a:cs typeface="+mj-cs"/>
              </a:rPr>
              <a:t>갑질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,</a:t>
            </a: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 청탁 의혹</a:t>
            </a:r>
            <a:endParaRPr lang="en-US" altLang="ko-KR" sz="32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2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( </a:t>
            </a: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언론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검찰 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)</a:t>
            </a: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고발 보도자료 </a:t>
            </a:r>
            <a:r>
              <a:rPr lang="en-US" altLang="ko-KR" sz="3200" b="1" dirty="0" smtClean="0">
                <a:latin typeface="+mj-lt"/>
                <a:ea typeface="+mj-ea"/>
                <a:cs typeface="+mj-cs"/>
              </a:rPr>
              <a:t>1</a:t>
            </a:r>
            <a:r>
              <a:rPr lang="ko-KR" altLang="en-US" sz="3200" b="1" dirty="0" smtClean="0">
                <a:latin typeface="+mj-lt"/>
                <a:ea typeface="+mj-ea"/>
                <a:cs typeface="+mj-cs"/>
              </a:rPr>
              <a:t>차</a:t>
            </a:r>
            <a:endParaRPr lang="en-US" altLang="ko-KR" sz="32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2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195736" y="4437112"/>
            <a:ext cx="792088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89836" y="2492896"/>
            <a:ext cx="2520280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경향신문사 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b="1" dirty="0" smtClean="0">
                <a:solidFill>
                  <a:schemeClr val="tx1"/>
                </a:solidFill>
              </a:rPr>
              <a:t>(</a:t>
            </a:r>
            <a:r>
              <a:rPr lang="ko-KR" altLang="en-US" b="1" dirty="0" err="1" smtClean="0">
                <a:solidFill>
                  <a:schemeClr val="tx1"/>
                </a:solidFill>
              </a:rPr>
              <a:t>경향아트힐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altLang="ko-KR" b="1" dirty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사장 </a:t>
            </a:r>
            <a:endParaRPr lang="en-US" altLang="ko-KR" b="1" dirty="0" smtClean="0">
              <a:solidFill>
                <a:schemeClr val="tx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073812" y="4797152"/>
            <a:ext cx="3086087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문화사업국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C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국장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ko-KR" altLang="en-US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B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부장</a:t>
            </a:r>
            <a:endParaRPr lang="en-US" altLang="ko-KR" sz="1400" b="1" dirty="0" smtClean="0">
              <a:solidFill>
                <a:schemeClr val="tx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666100" y="4221088"/>
            <a:ext cx="25202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임대사업국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E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국장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41564" y="4221088"/>
            <a:ext cx="25202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총무</a:t>
            </a:r>
            <a:r>
              <a:rPr lang="ko-KR" altLang="en-US" sz="1400" b="1" dirty="0">
                <a:solidFill>
                  <a:schemeClr val="tx1"/>
                </a:solidFill>
              </a:rPr>
              <a:t>국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G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국장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69556" y="2348880"/>
            <a:ext cx="25202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법무팀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1400" b="1" dirty="0" smtClean="0">
                <a:solidFill>
                  <a:schemeClr val="tx1"/>
                </a:solidFill>
              </a:rPr>
              <a:t>F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국장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69556" y="908720"/>
            <a:ext cx="25202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H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회사 </a:t>
            </a: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H</a:t>
            </a:r>
            <a:r>
              <a:rPr lang="ko-KR" altLang="en-US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이사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아래쪽 화살표 9"/>
          <p:cNvSpPr/>
          <p:nvPr/>
        </p:nvSpPr>
        <p:spPr>
          <a:xfrm rot="10800000">
            <a:off x="1887819" y="2043957"/>
            <a:ext cx="290170" cy="2880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810116" y="2420888"/>
            <a:ext cx="25202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D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상무 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1400" b="1" dirty="0" smtClean="0">
              <a:solidFill>
                <a:srgbClr val="FF0000"/>
              </a:solidFill>
            </a:endParaRPr>
          </a:p>
        </p:txBody>
      </p:sp>
      <p:sp>
        <p:nvSpPr>
          <p:cNvPr id="12" name="아래쪽 화살표 11"/>
          <p:cNvSpPr/>
          <p:nvPr/>
        </p:nvSpPr>
        <p:spPr>
          <a:xfrm rot="10800000">
            <a:off x="6925171" y="1998140"/>
            <a:ext cx="290170" cy="2880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810116" y="1052736"/>
            <a:ext cx="25202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퐁피듀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미술관</a:t>
            </a:r>
            <a:endParaRPr lang="en-US" altLang="ko-KR" sz="1400" b="1" dirty="0" smtClean="0">
              <a:solidFill>
                <a:schemeClr val="tx1"/>
              </a:solidFill>
            </a:endParaRPr>
          </a:p>
        </p:txBody>
      </p:sp>
      <p:sp>
        <p:nvSpPr>
          <p:cNvPr id="14" name="아래쪽 화살표 13"/>
          <p:cNvSpPr/>
          <p:nvPr/>
        </p:nvSpPr>
        <p:spPr>
          <a:xfrm rot="6209978">
            <a:off x="2963662" y="2924941"/>
            <a:ext cx="290170" cy="2880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아래쪽 화살표 14"/>
          <p:cNvSpPr/>
          <p:nvPr/>
        </p:nvSpPr>
        <p:spPr>
          <a:xfrm rot="3416173">
            <a:off x="3042853" y="4133489"/>
            <a:ext cx="290170" cy="2880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아래쪽 화살표 15"/>
          <p:cNvSpPr/>
          <p:nvPr/>
        </p:nvSpPr>
        <p:spPr>
          <a:xfrm rot="14328633">
            <a:off x="5798790" y="2939057"/>
            <a:ext cx="290170" cy="2880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아래쪽 화살표 16"/>
          <p:cNvSpPr/>
          <p:nvPr/>
        </p:nvSpPr>
        <p:spPr>
          <a:xfrm rot="18573464">
            <a:off x="5877981" y="4147605"/>
            <a:ext cx="290170" cy="2880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아래쪽 화살표 17"/>
          <p:cNvSpPr/>
          <p:nvPr/>
        </p:nvSpPr>
        <p:spPr>
          <a:xfrm>
            <a:off x="4441965" y="4333651"/>
            <a:ext cx="290170" cy="28803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83568" y="355401"/>
            <a:ext cx="7978908" cy="985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경향 신문사의 관계도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ctr"/>
            <a:endParaRPr lang="en-US" altLang="ko-KR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323528" y="1340768"/>
            <a:ext cx="8496944" cy="51125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경향신문사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경향아트힐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관 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관 동업 계약서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전용면적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조작 의혹 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계약당사자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토이키노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경향아트힐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동업계약서 동업계약서 조작 의혹에 따른 파장 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경향아트힐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동업 계약서 배분율 조작 의혹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경향아트힐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동업 계약서 조항을 악용한 행위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경향아트힐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 동업 계약서 임대계약서 임대료 불공정행위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기타 임대료 불공정 행위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문화사업국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비협조적인 동업 행위 및 무책임한 건물 운영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문화사업국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부가 사업 취소 등 비윤리적 사업행위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경향신문사의 계약파기 종용과 수 차례 번복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그로 인한 피해 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임원진 청탁행위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임대사업국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불공정 임대료 적용 및 임대료 사기 의혹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2017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월 이후의 경향신문사와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토이키노의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상황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결론 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</a:pP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AutoNum type="arabicPeriod"/>
            </a:pP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AutoNum type="arabicPeriod"/>
            </a:pP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AutoNum type="arabicPeriod"/>
            </a:pP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85800" y="1475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2000" b="1" dirty="0" smtClean="0"/>
              <a:t>Ⅱ . 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경향신문사의 불공정 임대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/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동업사업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(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계약서 중심으로 정리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nghyouk\Desktop\ㄱㅎ\문화사업국 동업계약서\문화사업국 동업계약서원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7"/>
            <a:ext cx="623358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-1714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2000" b="1" dirty="0" smtClean="0"/>
              <a:t>1. </a:t>
            </a:r>
            <a:r>
              <a:rPr lang="ko-KR" altLang="en-US" sz="2000" b="1" dirty="0" smtClean="0"/>
              <a:t>경향신문사 </a:t>
            </a:r>
            <a:r>
              <a:rPr lang="ko-KR" altLang="en-US" sz="2000" b="1" dirty="0" err="1" smtClean="0"/>
              <a:t>경향아트힐</a:t>
            </a:r>
            <a:r>
              <a:rPr lang="ko-KR" altLang="en-US" sz="2000" b="1" dirty="0" smtClean="0"/>
              <a:t> </a:t>
            </a:r>
            <a:r>
              <a:rPr lang="en-US" altLang="ko-KR" sz="2000" b="1" dirty="0" smtClean="0"/>
              <a:t>2</a:t>
            </a:r>
            <a:r>
              <a:rPr lang="ko-KR" altLang="en-US" sz="2000" b="1" dirty="0" smtClean="0"/>
              <a:t>관 </a:t>
            </a:r>
            <a:r>
              <a:rPr lang="en-US" altLang="ko-KR" sz="2000" b="1" dirty="0" smtClean="0"/>
              <a:t>3</a:t>
            </a:r>
            <a:r>
              <a:rPr lang="ko-KR" altLang="en-US" sz="2000" b="1" dirty="0" smtClean="0"/>
              <a:t>관 동업계약서 전용면적 조작 의혹</a:t>
            </a:r>
            <a:endParaRPr lang="ko-KR" altLang="en-US" sz="20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3284984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ko-KR" altLang="en-US" sz="1600" b="1" dirty="0" smtClean="0"/>
              <a:t>전용면적의 중요성</a:t>
            </a:r>
            <a:endParaRPr lang="en-US" altLang="ko-KR" sz="1600" b="1" dirty="0" smtClean="0"/>
          </a:p>
          <a:p>
            <a:pPr algn="l"/>
            <a:endParaRPr lang="en-US" altLang="ko-KR" sz="1600" dirty="0"/>
          </a:p>
          <a:p>
            <a:pPr algn="l">
              <a:lnSpc>
                <a:spcPct val="150000"/>
              </a:lnSpc>
            </a:pP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경향아트힐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관과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관을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토이키노와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동업 임대하기로 하고 전용면적을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평으로 부풀려 기입한 경향신문사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실제로는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155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평으로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60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평가량을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허위로 늘려 기재하였다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재판 답변서와 미디어오늘 인터뷰에서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문화사업국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부장의 단순 실수라고 변명하지만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2015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 당시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토이키노가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추가 확인을 요구 했지만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년이 넘도록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평의 전용면적을 주장하였다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 2016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임대사업국과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임대계약을 하던 중 전용면적이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155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평을 알게 되었으며 경향신문사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임대사업국에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항의하였으나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문화사업국으로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책임을 돌리며  서둘러 마무리하였다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지금까지도 경향신문사의 변명은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경향아트힐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관과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관을 동업 임대하기로 했기 때문에 전용면적 오기재가 문제가 없다고 주장한다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 &lt;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는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2015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월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전시관 오픈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개월 이후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평을 추가로 대관을 하였고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2016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월에도 부족한 면적을 위해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50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평을 추가로 대관한다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다음 페이지에  추가 임대 계약서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자희향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자료 계약서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김영만 자료 첨부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0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nghyouk\Desktop\ㄱㅎ\임대사업국 임대 계약서\임대 사업국 동업계약서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55601"/>
            <a:ext cx="5328592" cy="38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nghyouk\Desktop\ㄱㅎ\문화사업국 동업계약서\문화사업국 동업계약서원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" y="10953"/>
            <a:ext cx="623358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6228184" y="1052736"/>
            <a:ext cx="295232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 err="1" smtClean="0"/>
              <a:t>문화사업국</a:t>
            </a:r>
            <a:r>
              <a:rPr lang="ko-KR" altLang="en-US" sz="2000" b="1" dirty="0" smtClean="0"/>
              <a:t> 계약서</a:t>
            </a:r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2014</a:t>
            </a:r>
            <a:r>
              <a:rPr lang="ko-KR" altLang="en-US" sz="2000" b="1" dirty="0" smtClean="0"/>
              <a:t>년 </a:t>
            </a:r>
            <a:r>
              <a:rPr lang="en-US" altLang="ko-KR" sz="2000" b="1" dirty="0" smtClean="0"/>
              <a:t>10</a:t>
            </a:r>
            <a:r>
              <a:rPr lang="ko-KR" altLang="en-US" sz="2000" b="1" dirty="0" smtClean="0"/>
              <a:t>월 </a:t>
            </a:r>
            <a:r>
              <a:rPr lang="en-US" altLang="ko-KR" sz="2000" b="1" dirty="0" smtClean="0"/>
              <a:t>1</a:t>
            </a:r>
            <a:r>
              <a:rPr lang="ko-KR" altLang="en-US" sz="2000" b="1" dirty="0" smtClean="0"/>
              <a:t>일  </a:t>
            </a:r>
            <a:endParaRPr lang="en-US" altLang="ko-KR" sz="20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7" name="직사각형 6"/>
          <p:cNvSpPr/>
          <p:nvPr/>
        </p:nvSpPr>
        <p:spPr>
          <a:xfrm>
            <a:off x="6228184" y="3429000"/>
            <a:ext cx="295232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 err="1" smtClean="0"/>
              <a:t>임</a:t>
            </a:r>
            <a:r>
              <a:rPr lang="ko-KR" altLang="en-US" sz="2000" b="1" dirty="0" err="1"/>
              <a:t>대</a:t>
            </a:r>
            <a:r>
              <a:rPr lang="ko-KR" altLang="en-US" sz="2000" b="1" dirty="0" err="1" smtClean="0"/>
              <a:t>사업국</a:t>
            </a:r>
            <a:r>
              <a:rPr lang="ko-KR" altLang="en-US" sz="2000" b="1" dirty="0" smtClean="0"/>
              <a:t> 계약서</a:t>
            </a:r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2016</a:t>
            </a:r>
            <a:r>
              <a:rPr lang="ko-KR" altLang="en-US" sz="2000" b="1" dirty="0" smtClean="0"/>
              <a:t>년 </a:t>
            </a:r>
            <a:r>
              <a:rPr lang="en-US" altLang="ko-KR" sz="2000" b="1" dirty="0" smtClean="0"/>
              <a:t>12</a:t>
            </a:r>
            <a:r>
              <a:rPr lang="ko-KR" altLang="en-US" sz="2000" b="1" dirty="0" smtClean="0"/>
              <a:t>월 </a:t>
            </a:r>
            <a:r>
              <a:rPr lang="en-US" altLang="ko-KR" sz="2000" b="1" dirty="0" smtClean="0"/>
              <a:t>19</a:t>
            </a:r>
            <a:r>
              <a:rPr lang="ko-KR" altLang="en-US" sz="2000" b="1" dirty="0" smtClean="0"/>
              <a:t>일 </a:t>
            </a:r>
            <a:endParaRPr lang="en-US" altLang="ko-KR" sz="20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8" name="직사각형 7"/>
          <p:cNvSpPr/>
          <p:nvPr/>
        </p:nvSpPr>
        <p:spPr>
          <a:xfrm>
            <a:off x="5868144" y="5135413"/>
            <a:ext cx="338437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smtClean="0"/>
              <a:t>동일한 전시관에 전용면적이 다르게 기재 되어있음을 확인할 수 있음 </a:t>
            </a:r>
            <a:endParaRPr lang="en-US" altLang="ko-KR" sz="16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3670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nghyouk\Desktop\ㄱㅎ\추가 공간 임대계약서 (사무실)\임대계약서 사무실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1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652120" y="2780928"/>
            <a:ext cx="295232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/>
              <a:t>1</a:t>
            </a:r>
            <a:r>
              <a:rPr lang="ko-KR" altLang="en-US" sz="2000" b="1" dirty="0" smtClean="0"/>
              <a:t>차 추가 임대 계약서</a:t>
            </a:r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2015</a:t>
            </a:r>
            <a:r>
              <a:rPr lang="ko-KR" altLang="en-US" sz="2000" b="1" dirty="0" smtClean="0"/>
              <a:t>년 </a:t>
            </a:r>
            <a:r>
              <a:rPr lang="en-US" altLang="ko-KR" sz="2000" b="1" dirty="0" smtClean="0"/>
              <a:t>5</a:t>
            </a:r>
            <a:r>
              <a:rPr lang="ko-KR" altLang="en-US" sz="2000" b="1" dirty="0" smtClean="0"/>
              <a:t>월 </a:t>
            </a:r>
            <a:r>
              <a:rPr lang="en-US" altLang="ko-KR" sz="2000" b="1" dirty="0" smtClean="0"/>
              <a:t>11</a:t>
            </a:r>
            <a:r>
              <a:rPr lang="ko-KR" altLang="en-US" sz="2000" b="1" dirty="0" smtClean="0"/>
              <a:t>일  </a:t>
            </a:r>
            <a:endParaRPr lang="en-US" altLang="ko-KR" sz="20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4" name="직사각형 3"/>
          <p:cNvSpPr/>
          <p:nvPr/>
        </p:nvSpPr>
        <p:spPr>
          <a:xfrm>
            <a:off x="5220072" y="3982125"/>
            <a:ext cx="374441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 smtClean="0"/>
              <a:t>전시 공간부족을 확보하기 위한 </a:t>
            </a:r>
            <a:endParaRPr lang="en-US" altLang="ko-KR" sz="1600" b="1" dirty="0" smtClean="0"/>
          </a:p>
          <a:p>
            <a:pPr algn="ctr"/>
            <a:r>
              <a:rPr lang="en-US" altLang="ko-KR" sz="1600" b="1" dirty="0" smtClean="0"/>
              <a:t>&lt;</a:t>
            </a:r>
            <a:r>
              <a:rPr lang="ko-KR" altLang="en-US" sz="1600" b="1" dirty="0" err="1" smtClean="0"/>
              <a:t>토이키노</a:t>
            </a:r>
            <a:r>
              <a:rPr lang="en-US" altLang="ko-KR" sz="1600" b="1" dirty="0" smtClean="0"/>
              <a:t>&gt;</a:t>
            </a:r>
            <a:r>
              <a:rPr lang="ko-KR" altLang="en-US" sz="1600" b="1" dirty="0" smtClean="0"/>
              <a:t>의 동업 계약 이외의 추가 공간임대</a:t>
            </a:r>
            <a:endParaRPr lang="en-US" altLang="ko-KR" sz="16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51520" y="-171400"/>
            <a:ext cx="8820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2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동업계약서 전용면적 조작에 따른 파장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0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nghyouk\Desktop\ㄱㅎ\2차 추가공간대관을 위한 재휴계약서 ( 자희향)\자희향 동업계약서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nghyouk\Desktop\ㄱㅎ\2차 추가공간대관을 위한 재휴계약서 ( 자희향)\자희향 동업계약서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96" y="0"/>
            <a:ext cx="4154804" cy="58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220072" y="5733256"/>
            <a:ext cx="367240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/>
              <a:t>2</a:t>
            </a:r>
            <a:r>
              <a:rPr lang="ko-KR" altLang="en-US" sz="2000" b="1" dirty="0" smtClean="0"/>
              <a:t>차 추가 임대 동업 계약서</a:t>
            </a:r>
            <a:endParaRPr lang="en-US" altLang="ko-KR" sz="2000" b="1" dirty="0" smtClean="0"/>
          </a:p>
          <a:p>
            <a:pPr algn="ctr"/>
            <a:r>
              <a:rPr lang="en-US" altLang="ko-KR" sz="2000" b="1" dirty="0" smtClean="0"/>
              <a:t>2016</a:t>
            </a:r>
            <a:r>
              <a:rPr lang="ko-KR" altLang="en-US" sz="2000" b="1" dirty="0" smtClean="0"/>
              <a:t>년 </a:t>
            </a:r>
            <a:r>
              <a:rPr lang="en-US" altLang="ko-KR" sz="2000" b="1" dirty="0" smtClean="0"/>
              <a:t>4</a:t>
            </a:r>
            <a:r>
              <a:rPr lang="ko-KR" altLang="en-US" sz="2000" b="1" dirty="0" smtClean="0"/>
              <a:t>월 </a:t>
            </a:r>
            <a:r>
              <a:rPr lang="en-US" altLang="ko-KR" sz="2000" b="1" dirty="0" smtClean="0"/>
              <a:t>8</a:t>
            </a:r>
            <a:r>
              <a:rPr lang="ko-KR" altLang="en-US" sz="2000" b="1" dirty="0" smtClean="0"/>
              <a:t>일  </a:t>
            </a:r>
            <a:endParaRPr lang="en-US" altLang="ko-KR" sz="20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7" name="직사각형 6"/>
          <p:cNvSpPr/>
          <p:nvPr/>
        </p:nvSpPr>
        <p:spPr>
          <a:xfrm>
            <a:off x="5508104" y="4365104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smtClean="0"/>
              <a:t>전시 공간부족을 확보하기 위한 </a:t>
            </a:r>
            <a:endParaRPr lang="en-US" altLang="ko-KR" sz="1600" b="1" dirty="0" smtClean="0"/>
          </a:p>
          <a:p>
            <a:r>
              <a:rPr lang="en-US" altLang="ko-KR" sz="1600" b="1" dirty="0" smtClean="0"/>
              <a:t>&lt;</a:t>
            </a:r>
            <a:r>
              <a:rPr lang="ko-KR" altLang="en-US" sz="1600" b="1" dirty="0" err="1" smtClean="0"/>
              <a:t>토이키노</a:t>
            </a:r>
            <a:r>
              <a:rPr lang="en-US" altLang="ko-KR" sz="1600" b="1" dirty="0" smtClean="0"/>
              <a:t>&gt;</a:t>
            </a:r>
            <a:r>
              <a:rPr lang="ko-KR" altLang="en-US" sz="1600" b="1" dirty="0" smtClean="0"/>
              <a:t>는 동업 계약 이외의 추가 공간임대</a:t>
            </a:r>
            <a:endParaRPr lang="en-US" altLang="ko-K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8465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nghyouk\Desktop\ㄱㅎ\2차 추가공간 입금 내역\22894304_1488425804597739_476024977656013175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538"/>
            <a:ext cx="2627784" cy="31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nghyouk\Desktop\ㄱㅎ\2차 추가공간 입금 내역\23031655_1488425827931070_327869655541551171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505"/>
            <a:ext cx="2592288" cy="154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onghyouk\Desktop\ㄱㅎ\2차 추가공간 입금 내역\22853340_1488425727931080_773161016966603962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30537"/>
            <a:ext cx="2715898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onghyouk\Desktop\ㄱㅎ\2차 추가공간 입금 내역\22852233_1488425777931075_393726528729853133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87329"/>
            <a:ext cx="2736304" cy="156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jonghyouk\Desktop\ㄱㅎ\2차 추가공간 입금 내역\22852078_1488425754597744_5477483227507299277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71505"/>
            <a:ext cx="2808312" cy="13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jonghyouk\Desktop\ㄱㅎ\2차 추가공간 입금 내역\23032366_1488425671264419_6442683955060741250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30537"/>
            <a:ext cx="3289824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23528" y="6093296"/>
            <a:ext cx="88204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/>
              <a:t>2</a:t>
            </a:r>
            <a:r>
              <a:rPr lang="ko-KR" altLang="en-US" sz="1600" b="1" dirty="0" smtClean="0"/>
              <a:t>차 추가 임대 동업 계약서 이후 </a:t>
            </a:r>
            <a:r>
              <a:rPr lang="ko-KR" altLang="en-US" sz="1600" b="1" dirty="0" err="1" smtClean="0"/>
              <a:t>자희향과</a:t>
            </a:r>
            <a:r>
              <a:rPr lang="ko-KR" altLang="en-US" sz="1600" b="1" dirty="0" smtClean="0"/>
              <a:t> 월세 분담 증빙자료 </a:t>
            </a:r>
            <a:endParaRPr lang="en-US" altLang="ko-KR" sz="1600" b="1" dirty="0" smtClean="0"/>
          </a:p>
          <a:p>
            <a:pPr algn="ctr"/>
            <a:endParaRPr lang="en-US" altLang="ko-KR" sz="1100" b="1" dirty="0"/>
          </a:p>
          <a:p>
            <a:pPr algn="ctr"/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pic>
        <p:nvPicPr>
          <p:cNvPr id="2050" name="Picture 2" descr="C:\Users\user\Downloads\photo_0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2259337"/>
            <a:ext cx="1873070" cy="3329903"/>
          </a:xfrm>
          <a:prstGeom prst="rect">
            <a:avLst/>
          </a:prstGeom>
          <a:noFill/>
        </p:spPr>
      </p:pic>
      <p:pic>
        <p:nvPicPr>
          <p:cNvPr id="2051" name="Picture 3" descr="C:\Users\user\Downloads\photo_0 (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2259337"/>
            <a:ext cx="1835696" cy="3263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70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3573016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ko-KR" altLang="en-US" sz="1600" b="1" dirty="0" smtClean="0"/>
              <a:t>수익분배 </a:t>
            </a:r>
            <a:r>
              <a:rPr lang="en-US" altLang="ko-KR" sz="1600" b="1" dirty="0" smtClean="0"/>
              <a:t>50%</a:t>
            </a:r>
            <a:r>
              <a:rPr lang="ko-KR" altLang="en-US" sz="1600" b="1" dirty="0" smtClean="0"/>
              <a:t>의 문제점</a:t>
            </a:r>
            <a:endParaRPr lang="en-US" altLang="ko-KR" sz="1600" b="1" dirty="0" smtClean="0"/>
          </a:p>
          <a:p>
            <a:pPr algn="l"/>
            <a:endParaRPr lang="en-US" altLang="ko-KR" sz="1600" b="1" dirty="0" smtClean="0"/>
          </a:p>
          <a:p>
            <a:pPr algn="l">
              <a:lnSpc>
                <a:spcPct val="150000"/>
              </a:lnSpc>
            </a:pP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백화점 혹은 호텔 등의 전시장에서 전체 매출의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25%~30%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의 판매 수수료를 갑이 가져    간다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그러나 갑인 경향신문사가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50%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이상의 수익배분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주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장한 것은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입점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이전 전시업체인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&lt;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롤링볼뮤지엄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의 매출이 월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3.000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만원에서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6.000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만원까지 매출이 나왔다고 언급하며 조항에 넣었다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그것을 기준으로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3.000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만원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~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5.000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만원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일때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초과매출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30%, 5.000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만원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일때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초과매출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35%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라는  조항을 넣어 높은 수익을 올릴 수 있다는 주장을 하였다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참고로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2018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&lt;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 계약을 앞둔 전시공간의 동업 분배액 기준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25%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1026" name="Picture 2" descr="C:\Users\jonghyouk\Desktop\ㄱㅎ\문화사업국 동업계약서\문화사업국 동업계약서원본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1" y="990409"/>
            <a:ext cx="9201623" cy="28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164288" y="349171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err="1" smtClean="0"/>
              <a:t>문화사업국</a:t>
            </a:r>
            <a:r>
              <a:rPr lang="ko-KR" altLang="en-US" sz="1100" b="1" dirty="0" smtClean="0"/>
              <a:t> 동업계약서 중</a:t>
            </a:r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685800" y="-171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3.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동업계약서 배분율 조작 의혹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28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323528" y="476672"/>
            <a:ext cx="8487885" cy="6048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경향아트힐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ko-KR" altLang="en-US" b="1" noProof="0" dirty="0" smtClean="0"/>
              <a:t>오픈</a:t>
            </a:r>
            <a:r>
              <a:rPr lang="en-US" altLang="ko-KR" b="1" noProof="0" dirty="0" smtClean="0"/>
              <a:t>(2012)</a:t>
            </a:r>
            <a:r>
              <a:rPr lang="ko-KR" altLang="en-US" b="1" noProof="0" dirty="0" smtClean="0"/>
              <a:t> 이후 주변 유동인구와 임대 업체 대비 매출액은 무시하고 독단적인 </a:t>
            </a:r>
            <a:endParaRPr lang="en-US" altLang="ko-KR" b="1" noProof="0" dirty="0" smtClean="0"/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/>
              <a:t>임대료 설정을 하여 임차인을 압박함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동업계약 이후 항상 경향신문사가 주장하는 것은</a:t>
            </a:r>
            <a:r>
              <a:rPr lang="en-US" altLang="ko-KR" b="1" dirty="0" smtClean="0"/>
              <a:t>,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/>
              <a:t>원래 임대료가 </a:t>
            </a:r>
            <a:r>
              <a:rPr lang="en-US" altLang="ko-KR" b="1" dirty="0" smtClean="0"/>
              <a:t>2000</a:t>
            </a:r>
            <a:r>
              <a:rPr lang="ko-KR" altLang="en-US" b="1" dirty="0" smtClean="0"/>
              <a:t>만원인데 </a:t>
            </a:r>
            <a:r>
              <a:rPr lang="ko-KR" altLang="en-US" b="1" dirty="0" err="1" smtClean="0"/>
              <a:t>토이키노는</a:t>
            </a:r>
            <a:r>
              <a:rPr lang="ko-KR" altLang="en-US" b="1" dirty="0" smtClean="0"/>
              <a:t> 특별히 </a:t>
            </a:r>
            <a:r>
              <a:rPr lang="en-US" altLang="ko-KR" b="1" dirty="0" smtClean="0"/>
              <a:t>1500</a:t>
            </a:r>
            <a:r>
              <a:rPr lang="ko-KR" altLang="en-US" b="1" dirty="0" smtClean="0"/>
              <a:t>만원이라고 말한다</a:t>
            </a:r>
            <a:r>
              <a:rPr lang="en-US" altLang="ko-KR" b="1" dirty="0" smtClean="0"/>
              <a:t>.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/>
              <a:t>그렇다면 경향신문사가 주장하는 </a:t>
            </a:r>
            <a:r>
              <a:rPr lang="ko-KR" altLang="en-US" b="1" dirty="0" err="1" smtClean="0"/>
              <a:t>경향아트힐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관</a:t>
            </a:r>
            <a:r>
              <a:rPr lang="en-US" altLang="ko-KR" b="1" dirty="0" smtClean="0"/>
              <a:t>,3</a:t>
            </a:r>
            <a:r>
              <a:rPr lang="ko-KR" altLang="en-US" b="1" dirty="0" smtClean="0"/>
              <a:t>관</a:t>
            </a:r>
            <a:r>
              <a:rPr lang="en-US" altLang="ko-KR" b="1" dirty="0" smtClean="0"/>
              <a:t> (155</a:t>
            </a:r>
            <a:r>
              <a:rPr lang="ko-KR" altLang="en-US" b="1" dirty="0" smtClean="0"/>
              <a:t>평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의 </a:t>
            </a:r>
            <a:r>
              <a:rPr lang="en-US" altLang="ko-KR" b="1" dirty="0" smtClean="0"/>
              <a:t>1500</a:t>
            </a:r>
            <a:r>
              <a:rPr lang="ko-KR" altLang="en-US" b="1" dirty="0" smtClean="0"/>
              <a:t>만원의 임대료의 기준</a:t>
            </a:r>
            <a:endParaRPr lang="en-US" altLang="ko-KR" b="1" dirty="0" smtClean="0"/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/>
              <a:t>무엇인가</a:t>
            </a:r>
            <a:r>
              <a:rPr lang="en-US" altLang="ko-KR" b="1" dirty="0" smtClean="0"/>
              <a:t>? </a:t>
            </a:r>
            <a:r>
              <a:rPr lang="ko-KR" altLang="en-US" b="1" dirty="0" smtClean="0"/>
              <a:t>전시장이라는 이유로 </a:t>
            </a:r>
            <a:r>
              <a:rPr lang="en-US" altLang="ko-KR" b="1" dirty="0" smtClean="0"/>
              <a:t>1500</a:t>
            </a:r>
            <a:r>
              <a:rPr lang="ko-KR" altLang="en-US" b="1" dirty="0" smtClean="0"/>
              <a:t>만원의 임대료를 요구하지만 그 곳은 전혀</a:t>
            </a:r>
            <a:endParaRPr lang="en-US" altLang="ko-KR" b="1" dirty="0" smtClean="0"/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/>
              <a:t>전시장의 기본 조건이 갖추어지지 않았다</a:t>
            </a:r>
            <a:r>
              <a:rPr lang="en-US" altLang="ko-KR" b="1" dirty="0" smtClean="0"/>
              <a:t>. (</a:t>
            </a:r>
            <a:r>
              <a:rPr lang="ko-KR" altLang="en-US" b="1" dirty="0" smtClean="0"/>
              <a:t>경향신문고발 보도자료 </a:t>
            </a:r>
            <a:r>
              <a:rPr lang="en-US" altLang="ko-KR" b="1" dirty="0" smtClean="0"/>
              <a:t>6</a:t>
            </a:r>
            <a:r>
              <a:rPr lang="ko-KR" altLang="en-US" b="1" dirty="0" smtClean="0"/>
              <a:t>번 참조</a:t>
            </a:r>
            <a:r>
              <a:rPr lang="en-US" altLang="ko-KR" b="1" dirty="0" smtClean="0"/>
              <a:t>)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 dirty="0" smtClean="0"/>
              <a:t> 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/>
              <a:t>임차인이 바뀔 때 마다 </a:t>
            </a:r>
            <a:r>
              <a:rPr lang="en-US" altLang="ko-KR" b="1" dirty="0" smtClean="0"/>
              <a:t>1000</a:t>
            </a:r>
            <a:r>
              <a:rPr lang="ko-KR" altLang="en-US" b="1" dirty="0" smtClean="0"/>
              <a:t>만원에서 </a:t>
            </a:r>
            <a:r>
              <a:rPr lang="en-US" altLang="ko-KR" b="1" dirty="0" smtClean="0"/>
              <a:t>1500</a:t>
            </a:r>
            <a:r>
              <a:rPr lang="ko-KR" altLang="en-US" b="1" dirty="0" smtClean="0"/>
              <a:t>만원까지 큰 폭으로 바뀌는 기준 없는  임대료</a:t>
            </a:r>
            <a:r>
              <a:rPr lang="en-US" altLang="ko-KR" b="1" dirty="0" smtClean="0"/>
              <a:t>.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b="1" dirty="0" smtClean="0"/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b="1" dirty="0" smtClean="0"/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/>
              <a:t>불공정한 임대료 책정 </a:t>
            </a:r>
            <a:r>
              <a:rPr lang="en-US" altLang="ko-KR" b="1" dirty="0" smtClean="0"/>
              <a:t>– </a:t>
            </a:r>
            <a:r>
              <a:rPr lang="ko-KR" altLang="en-US" b="1" dirty="0" err="1" smtClean="0"/>
              <a:t>비보이를</a:t>
            </a:r>
            <a:r>
              <a:rPr lang="ko-KR" altLang="en-US" b="1" dirty="0" smtClean="0"/>
              <a:t> 사랑한 발레리나</a:t>
            </a:r>
            <a:r>
              <a:rPr lang="en-US" altLang="ko-KR" b="1" dirty="0" smtClean="0"/>
              <a:t> (</a:t>
            </a:r>
            <a:r>
              <a:rPr lang="ko-KR" altLang="en-US" b="1" dirty="0" smtClean="0"/>
              <a:t>공연장 임대료 없음</a:t>
            </a:r>
            <a:r>
              <a:rPr lang="en-US" altLang="ko-KR" b="1" dirty="0" smtClean="0"/>
              <a:t>) 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 dirty="0" smtClean="0"/>
              <a:t>                             - </a:t>
            </a:r>
            <a:r>
              <a:rPr lang="ko-KR" altLang="en-US" b="1" dirty="0" err="1" smtClean="0"/>
              <a:t>페인터스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히어로스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공연시에만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스팟으로</a:t>
            </a:r>
            <a:r>
              <a:rPr lang="ko-KR" altLang="en-US" b="1" dirty="0" smtClean="0"/>
              <a:t> 임대료 청구</a:t>
            </a:r>
            <a:r>
              <a:rPr lang="en-US" altLang="ko-KR" b="1" dirty="0" smtClean="0"/>
              <a:t>)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 dirty="0" smtClean="0"/>
              <a:t>                             -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1500</a:t>
            </a:r>
            <a:r>
              <a:rPr lang="ko-KR" altLang="en-US" b="1" dirty="0" smtClean="0"/>
              <a:t>만원</a:t>
            </a:r>
            <a:r>
              <a:rPr lang="en-US" altLang="ko-KR" b="1" dirty="0" smtClean="0"/>
              <a:t>)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b="1" dirty="0" smtClean="0"/>
              <a:t>                             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자희향은</a:t>
            </a:r>
            <a:r>
              <a:rPr lang="ko-KR" altLang="en-US" b="1" dirty="0" smtClean="0"/>
              <a:t> </a:t>
            </a:r>
            <a:r>
              <a:rPr lang="ko-KR" altLang="en-US" b="1" dirty="0"/>
              <a:t>근린사업 공간이라 </a:t>
            </a:r>
            <a:r>
              <a:rPr lang="en-US" altLang="ko-KR" b="1" dirty="0"/>
              <a:t>80</a:t>
            </a:r>
            <a:r>
              <a:rPr lang="ko-KR" altLang="en-US" b="1" dirty="0"/>
              <a:t>평에 월 </a:t>
            </a:r>
            <a:r>
              <a:rPr lang="en-US" altLang="ko-KR" b="1" dirty="0"/>
              <a:t>350</a:t>
            </a:r>
            <a:r>
              <a:rPr lang="ko-KR" altLang="en-US" b="1" dirty="0" smtClean="0"/>
              <a:t>만원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</a:t>
            </a:r>
            <a:r>
              <a:rPr lang="ko-KR" altLang="en-US" b="1" dirty="0" err="1"/>
              <a:t>토이키노는</a:t>
            </a:r>
            <a:r>
              <a:rPr lang="ko-KR" altLang="en-US" b="1" dirty="0"/>
              <a:t> 전시장이기 </a:t>
            </a:r>
            <a:r>
              <a:rPr lang="ko-KR" altLang="en-US" b="1" dirty="0" smtClean="0"/>
              <a:t>        </a:t>
            </a:r>
            <a:endParaRPr lang="en-US" altLang="ko-KR" b="1" dirty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                               </a:t>
            </a:r>
            <a:r>
              <a:rPr lang="ko-KR" altLang="en-US" b="1" dirty="0" smtClean="0"/>
              <a:t>때문에</a:t>
            </a:r>
            <a:r>
              <a:rPr lang="en-US" altLang="ko-KR" b="1" dirty="0"/>
              <a:t>155</a:t>
            </a:r>
            <a:r>
              <a:rPr lang="ko-KR" altLang="en-US" b="1" dirty="0" smtClean="0"/>
              <a:t>평에</a:t>
            </a:r>
            <a:r>
              <a:rPr lang="en-US" altLang="ko-KR" b="1" dirty="0" smtClean="0"/>
              <a:t>1500</a:t>
            </a:r>
            <a:r>
              <a:rPr lang="ko-KR" altLang="en-US" b="1" dirty="0" smtClean="0"/>
              <a:t>만원</a:t>
            </a:r>
            <a:endParaRPr lang="en-US" altLang="ko-KR" b="1" dirty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b="1" dirty="0"/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b="1" dirty="0" smtClean="0"/>
          </a:p>
        </p:txBody>
      </p:sp>
      <p:sp>
        <p:nvSpPr>
          <p:cNvPr id="3" name="직사각형 2"/>
          <p:cNvSpPr/>
          <p:nvPr/>
        </p:nvSpPr>
        <p:spPr>
          <a:xfrm>
            <a:off x="323528" y="4221088"/>
            <a:ext cx="8568952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2996952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전시장 운영 의 매출 발생이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6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개월 이상 현저하게 저조 할 경우 상호 협의 계약을 해지 할 수 있다는 조항을 악용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dirty="0"/>
          </a:p>
          <a:p>
            <a:pPr algn="l">
              <a:lnSpc>
                <a:spcPct val="150000"/>
              </a:lnSpc>
            </a:pP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 조항은 경향 신문사가 이전의 동업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임대사업에서 특별한 원칙 없이 자신들의 이익을 위해 편의적으로 사업을 했음을 상징한다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이것은 갑 의 횡포를 암시하는 조항으로 내보내고 싶을 때는 언제든지 내쫓기 위해 만든 조항이다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 조항을 근거로 오픈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개월 만에 나가라는 협박과 욕설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영업방해가 지속되었고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넘도록 제대로 영업할 수 없었다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동업 사업 개시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6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개월 뒤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퐁피듀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미술관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입점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계약을 이유로 경향신문사는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&lt;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</a:t>
            </a: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노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에게 당당하게 나가라고 이야기했고 계약 파기 보상에 따른 협상도 위 조항을 근거로 하지 않았다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– 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당시 퐁피두 사태 당시 </a:t>
            </a:r>
            <a:r>
              <a:rPr lang="ko-KR" alt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이외에 피해본 세입자들이 많음 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추후 보도자료 공개예정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pic>
        <p:nvPicPr>
          <p:cNvPr id="2051" name="Picture 3" descr="C:\Users\user\Desktop\동업계약서 9항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04934"/>
            <a:ext cx="7056784" cy="2275994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2520280" y="2852936"/>
            <a:ext cx="57241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600" b="1" dirty="0" err="1" smtClean="0"/>
              <a:t>문화사업국</a:t>
            </a:r>
            <a:r>
              <a:rPr lang="ko-KR" altLang="en-US" sz="1600" b="1" dirty="0" smtClean="0"/>
              <a:t> 동업계약서 </a:t>
            </a:r>
            <a:r>
              <a:rPr lang="en-US" altLang="ko-KR" sz="1600" b="1" dirty="0" smtClean="0"/>
              <a:t>2014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10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1</a:t>
            </a:r>
            <a:r>
              <a:rPr lang="ko-KR" altLang="en-US" sz="1600" b="1" dirty="0" smtClean="0"/>
              <a:t>일   </a:t>
            </a:r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251520" y="-459432"/>
            <a:ext cx="8820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noProof="0" dirty="0" smtClean="0">
                <a:latin typeface="+mj-lt"/>
                <a:ea typeface="+mj-ea"/>
                <a:cs typeface="+mj-cs"/>
              </a:rPr>
              <a:t>4.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동업계약서 조항을 악용한 행위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77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2008" y="476672"/>
            <a:ext cx="8964488" cy="2448272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44016" y="620688"/>
            <a:ext cx="896448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noProof="0" dirty="0" smtClean="0">
                <a:latin typeface="+mj-lt"/>
                <a:ea typeface="+mj-ea"/>
                <a:cs typeface="+mj-cs"/>
              </a:rPr>
              <a:t>경향신문사의 반사회적 행위와 위법행위 의혹 고발</a:t>
            </a:r>
            <a:endParaRPr lang="en-US" altLang="ko-KR" b="1" noProof="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갑질이라는</a:t>
            </a:r>
            <a:r>
              <a:rPr kumimoji="0" lang="ko-KR" altLang="en-US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반사회적인 행위에 감추어진 계약사기 </a:t>
            </a:r>
            <a:r>
              <a:rPr lang="ko-KR" altLang="en-US" b="1" dirty="0" smtClean="0">
                <a:latin typeface="+mj-lt"/>
                <a:ea typeface="+mj-ea"/>
                <a:cs typeface="+mj-cs"/>
              </a:rPr>
              <a:t>의</a:t>
            </a:r>
            <a:r>
              <a:rPr kumimoji="0" lang="ko-KR" altLang="en-US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혹과 무분별한 이익추구 고발</a:t>
            </a:r>
            <a:endParaRPr kumimoji="0" lang="en-US" altLang="ko-KR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noProof="0" dirty="0" smtClean="0">
                <a:latin typeface="+mj-lt"/>
                <a:ea typeface="+mj-ea"/>
                <a:cs typeface="+mj-cs"/>
              </a:rPr>
              <a:t>올바르지 못한 청탁 문화의 전형을 보여준 경향신문사 의혹 고발</a:t>
            </a:r>
            <a:endParaRPr lang="en-US" altLang="ko-KR" b="1" noProof="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기본적인 인권을 외면한 경향신문사 고발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131840" y="260648"/>
            <a:ext cx="280831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275856" y="364594"/>
            <a:ext cx="2494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o-KR" altLang="en-US" sz="2000" b="1" dirty="0" smtClean="0"/>
              <a:t>고발 내용의 요지</a:t>
            </a:r>
            <a:endParaRPr lang="en-US" altLang="ko-KR" sz="2000" b="1" dirty="0" smtClean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0" y="3356992"/>
            <a:ext cx="8964488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7504" y="3356992"/>
            <a:ext cx="8964488" cy="3096344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179512" y="3501008"/>
            <a:ext cx="8964488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smtClean="0">
                <a:latin typeface="+mj-lt"/>
                <a:ea typeface="+mj-ea"/>
                <a:cs typeface="+mj-cs"/>
              </a:rPr>
              <a:t>동업계약서 임대평수 조작 의혹</a:t>
            </a:r>
            <a:endParaRPr lang="en-US" altLang="ko-KR" b="1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noProof="0" dirty="0" smtClean="0">
                <a:latin typeface="+mj-lt"/>
                <a:ea typeface="+mj-ea"/>
                <a:cs typeface="+mj-cs"/>
              </a:rPr>
              <a:t>불공정한 임대료 책정과 공간 사용료 부당 청구</a:t>
            </a:r>
            <a:endParaRPr lang="en-US" altLang="ko-KR" b="1" noProof="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smtClean="0">
                <a:latin typeface="+mj-lt"/>
                <a:ea typeface="+mj-ea"/>
                <a:cs typeface="+mj-cs"/>
              </a:rPr>
              <a:t>세부 사업 일방적 파기와 부당이득</a:t>
            </a:r>
            <a:endParaRPr lang="en-US" altLang="ko-KR" b="1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noProof="0" dirty="0" smtClean="0">
                <a:latin typeface="+mj-lt"/>
                <a:ea typeface="+mj-ea"/>
                <a:cs typeface="+mj-cs"/>
              </a:rPr>
              <a:t>계약파기 협박과 영업방해</a:t>
            </a:r>
            <a:endParaRPr lang="en-US" altLang="ko-KR" b="1" noProof="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smtClean="0">
                <a:latin typeface="+mj-lt"/>
                <a:ea typeface="+mj-ea"/>
                <a:cs typeface="+mj-cs"/>
              </a:rPr>
              <a:t>기업투자 회유 및 인맥 청탁</a:t>
            </a:r>
            <a:endParaRPr lang="en-US" altLang="ko-KR" b="1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noProof="0" dirty="0" smtClean="0">
                <a:latin typeface="+mj-lt"/>
                <a:ea typeface="+mj-ea"/>
                <a:cs typeface="+mj-cs"/>
              </a:rPr>
              <a:t>추심 압류 퇴거 협박</a:t>
            </a:r>
            <a:endParaRPr lang="en-US" altLang="ko-KR" b="1" noProof="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err="1" smtClean="0">
                <a:latin typeface="+mj-lt"/>
                <a:ea typeface="+mj-ea"/>
                <a:cs typeface="+mj-cs"/>
              </a:rPr>
              <a:t>명예회손</a:t>
            </a:r>
            <a:r>
              <a:rPr lang="ko-KR" altLang="en-US" b="1" dirty="0" smtClean="0">
                <a:latin typeface="+mj-lt"/>
                <a:ea typeface="+mj-ea"/>
                <a:cs typeface="+mj-cs"/>
              </a:rPr>
              <a:t> 및 공개적인 모욕</a:t>
            </a:r>
            <a:r>
              <a:rPr lang="en-US" altLang="ko-KR" b="1" dirty="0" smtClean="0">
                <a:latin typeface="+mj-lt"/>
                <a:ea typeface="+mj-ea"/>
                <a:cs typeface="+mj-cs"/>
              </a:rPr>
              <a:t>, </a:t>
            </a:r>
            <a:r>
              <a:rPr lang="ko-KR" altLang="en-US" b="1" dirty="0" smtClean="0">
                <a:latin typeface="+mj-lt"/>
                <a:ea typeface="+mj-ea"/>
                <a:cs typeface="+mj-cs"/>
              </a:rPr>
              <a:t>유언비어 유포</a:t>
            </a:r>
            <a:endParaRPr lang="en-US" altLang="ko-KR" b="1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noProof="0" dirty="0" smtClean="0">
                <a:latin typeface="+mj-lt"/>
                <a:ea typeface="+mj-ea"/>
                <a:cs typeface="+mj-cs"/>
              </a:rPr>
              <a:t>원칙 없는 건물 임대와 관리 운영</a:t>
            </a:r>
            <a:r>
              <a:rPr lang="en-US" altLang="ko-KR" b="1" noProof="0" dirty="0" smtClean="0">
                <a:latin typeface="+mj-lt"/>
                <a:ea typeface="+mj-ea"/>
                <a:cs typeface="+mj-cs"/>
              </a:rPr>
              <a:t>, </a:t>
            </a:r>
            <a:r>
              <a:rPr lang="ko-KR" altLang="en-US" b="1" noProof="0" dirty="0" smtClean="0">
                <a:latin typeface="+mj-lt"/>
                <a:ea typeface="+mj-ea"/>
                <a:cs typeface="+mj-cs"/>
              </a:rPr>
              <a:t>행정에 따른 사업 피해</a:t>
            </a:r>
            <a:endParaRPr lang="en-US" altLang="ko-KR" b="1" noProof="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167336" y="3140968"/>
            <a:ext cx="280831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311352" y="3244914"/>
            <a:ext cx="2494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o-KR" altLang="en-US" sz="2000" b="1" dirty="0" smtClean="0"/>
              <a:t>피해내용 요약</a:t>
            </a: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jonghyouk\Desktop\ㄱㅎ\임대사업국 임대 계약서\임대 사업국 동업계약서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321"/>
            <a:ext cx="4340466" cy="31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jonghyouk\Desktop\ㄱㅎ\임대사업국 임대 계약서\임대 사업국 동업계약서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55212"/>
            <a:ext cx="4340465" cy="18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nghyouk\Desktop\ㄱㅎ\플레닛박스 계약서\최혜송 계약서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48" y="620688"/>
            <a:ext cx="4243909" cy="29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onghyouk\Desktop\ㄱㅎ\플레닛박스 계약서\최혜송 계약서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98" y="3699456"/>
            <a:ext cx="4254197" cy="212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0" y="4941168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251520" y="-387424"/>
            <a:ext cx="8820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noProof="0" dirty="0" smtClean="0">
                <a:latin typeface="+mj-lt"/>
                <a:ea typeface="+mj-ea"/>
                <a:cs typeface="+mj-cs"/>
              </a:rPr>
              <a:t>5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관 동업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 /  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임대계약서 임대료 불공정행위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79512" y="5085184"/>
            <a:ext cx="896448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임대 계약서 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좌</a:t>
            </a:r>
            <a:r>
              <a:rPr lang="en-US" altLang="ko-KR" sz="1600" b="1" dirty="0" smtClean="0"/>
              <a:t>) </a:t>
            </a:r>
            <a:r>
              <a:rPr lang="ko-KR" altLang="en-US" sz="1600" b="1" dirty="0" err="1" smtClean="0"/>
              <a:t>플레닛박스</a:t>
            </a:r>
            <a:r>
              <a:rPr lang="ko-KR" altLang="en-US" sz="1600" b="1" dirty="0" smtClean="0"/>
              <a:t> 임대 계약서 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우</a:t>
            </a:r>
            <a:r>
              <a:rPr lang="en-US" altLang="ko-KR" sz="1600" b="1" dirty="0" smtClean="0"/>
              <a:t>)</a:t>
            </a:r>
          </a:p>
          <a:p>
            <a:pPr algn="ctr"/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ko-KR" altLang="en-US" sz="1200" b="1" dirty="0" smtClean="0"/>
              <a:t>동일한 전용면적을 사용하지만 임차인에 따라 임대료 차이 발생 </a:t>
            </a:r>
            <a:r>
              <a:rPr lang="en-US" altLang="ko-KR" sz="1200" b="1" dirty="0" smtClean="0"/>
              <a:t>– </a:t>
            </a:r>
            <a:r>
              <a:rPr lang="ko-KR" altLang="en-US" sz="1200" b="1" dirty="0" smtClean="0"/>
              <a:t>임대료 책정 기준 모호</a:t>
            </a:r>
            <a:endParaRPr lang="en-US" altLang="ko-KR" sz="1200" b="1" dirty="0" smtClean="0"/>
          </a:p>
          <a:p>
            <a:pPr>
              <a:lnSpc>
                <a:spcPct val="150000"/>
              </a:lnSpc>
            </a:pPr>
            <a:r>
              <a:rPr lang="ko-KR" altLang="en-US" sz="1200" b="1" dirty="0" smtClean="0"/>
              <a:t>업체 마다 다른 월세 적용기준 </a:t>
            </a:r>
            <a:r>
              <a:rPr lang="en-US" altLang="ko-KR" sz="1200" b="1" dirty="0" smtClean="0"/>
              <a:t>– </a:t>
            </a:r>
            <a:r>
              <a:rPr lang="ko-KR" altLang="en-US" sz="1200" b="1" dirty="0" smtClean="0"/>
              <a:t>뮤지컬  </a:t>
            </a:r>
            <a:r>
              <a:rPr lang="ko-KR" altLang="en-US" sz="1200" b="1" dirty="0" err="1" smtClean="0"/>
              <a:t>비보이를</a:t>
            </a:r>
            <a:r>
              <a:rPr lang="ko-KR" altLang="en-US" sz="1200" b="1" dirty="0" smtClean="0"/>
              <a:t> 사랑한 발레리나 의 경우는 </a:t>
            </a:r>
            <a:r>
              <a:rPr lang="en-US" altLang="ko-KR" sz="1200" b="1" dirty="0" smtClean="0"/>
              <a:t>2</a:t>
            </a:r>
            <a:r>
              <a:rPr lang="ko-KR" altLang="en-US" sz="1200" b="1" dirty="0" smtClean="0"/>
              <a:t>년 동안 공연장을 무상 사용하고 </a:t>
            </a:r>
            <a:r>
              <a:rPr lang="ko-KR" altLang="en-US" sz="1200" b="1" dirty="0" err="1" smtClean="0"/>
              <a:t>페인터스</a:t>
            </a:r>
            <a:r>
              <a:rPr lang="ko-KR" altLang="en-US" sz="1200" b="1" dirty="0" smtClean="0"/>
              <a:t> 히어로는 공연이 있을 때만 비용을 책정하는 </a:t>
            </a:r>
            <a:r>
              <a:rPr lang="ko-KR" altLang="en-US" sz="1200" b="1" dirty="0" err="1" smtClean="0"/>
              <a:t>스팟</a:t>
            </a:r>
            <a:r>
              <a:rPr lang="ko-KR" altLang="en-US" sz="1200" b="1" dirty="0" smtClean="0"/>
              <a:t> 형태로 운영되었다</a:t>
            </a:r>
            <a:r>
              <a:rPr lang="en-US" altLang="ko-KR" sz="1200" b="1" dirty="0" smtClean="0"/>
              <a:t>. </a:t>
            </a:r>
            <a:r>
              <a:rPr lang="ko-KR" altLang="en-US" sz="1200" b="1" dirty="0" err="1" smtClean="0"/>
              <a:t>자희향은</a:t>
            </a:r>
            <a:r>
              <a:rPr lang="ko-KR" altLang="en-US" sz="1200" b="1" dirty="0" smtClean="0"/>
              <a:t> 근린사업 공간이라 </a:t>
            </a:r>
            <a:r>
              <a:rPr lang="en-US" altLang="ko-KR" sz="1200" b="1" dirty="0" smtClean="0"/>
              <a:t>80</a:t>
            </a:r>
            <a:r>
              <a:rPr lang="ko-KR" altLang="en-US" sz="1200" b="1" dirty="0" smtClean="0"/>
              <a:t>평에 월 </a:t>
            </a:r>
            <a:r>
              <a:rPr lang="en-US" altLang="ko-KR" sz="1200" b="1" dirty="0" smtClean="0"/>
              <a:t>350</a:t>
            </a:r>
            <a:r>
              <a:rPr lang="ko-KR" altLang="en-US" sz="1200" b="1" dirty="0" smtClean="0"/>
              <a:t>만원이고 </a:t>
            </a:r>
            <a:r>
              <a:rPr lang="ko-KR" altLang="en-US" sz="1200" b="1" dirty="0" err="1" smtClean="0"/>
              <a:t>토이키노는</a:t>
            </a:r>
            <a:r>
              <a:rPr lang="ko-KR" altLang="en-US" sz="1200" b="1" dirty="0" smtClean="0"/>
              <a:t> 전시장이기 때문에</a:t>
            </a:r>
            <a:r>
              <a:rPr lang="en-US" altLang="ko-KR" sz="1200" b="1" dirty="0" smtClean="0"/>
              <a:t>155</a:t>
            </a:r>
            <a:r>
              <a:rPr lang="ko-KR" altLang="en-US" sz="1200" b="1" dirty="0" smtClean="0"/>
              <a:t>평에 월 </a:t>
            </a:r>
            <a:r>
              <a:rPr lang="en-US" altLang="ko-KR" sz="1200" b="1" dirty="0" smtClean="0"/>
              <a:t>1500</a:t>
            </a:r>
            <a:r>
              <a:rPr lang="ko-KR" altLang="en-US" sz="1200" b="1" dirty="0" smtClean="0"/>
              <a:t>만원이라는 것이 경향신문사의 주장이다</a:t>
            </a:r>
            <a:r>
              <a:rPr lang="en-US" altLang="ko-KR" sz="1200" b="1" dirty="0" smtClean="0"/>
              <a:t>.</a:t>
            </a:r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26697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nghyouk\Desktop\김영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2835"/>
            <a:ext cx="7233419" cy="42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31540" y="5085184"/>
            <a:ext cx="8388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/>
              <a:t>당시 </a:t>
            </a:r>
            <a:r>
              <a:rPr lang="en-US" altLang="ko-KR" sz="1600" b="1" dirty="0" smtClean="0"/>
              <a:t>2015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7</a:t>
            </a:r>
            <a:r>
              <a:rPr lang="ko-KR" altLang="en-US" sz="1600" b="1" dirty="0" smtClean="0"/>
              <a:t>월 </a:t>
            </a:r>
            <a:r>
              <a:rPr lang="ko-KR" altLang="en-US" sz="1600" b="1" dirty="0" err="1" smtClean="0"/>
              <a:t>토이키노에서는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마리텔</a:t>
            </a:r>
            <a:r>
              <a:rPr lang="ko-KR" altLang="en-US" sz="1600" b="1" dirty="0" smtClean="0"/>
              <a:t> 출연 이후 주가가 상승한 김영만 씨를 모델로 선정했다</a:t>
            </a:r>
            <a:r>
              <a:rPr lang="en-US" altLang="ko-KR" sz="1600" b="1" dirty="0" smtClean="0"/>
              <a:t>.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종이접기</a:t>
            </a:r>
            <a:r>
              <a:rPr lang="ko-KR" altLang="en-US" sz="1600" b="1" dirty="0" smtClean="0"/>
              <a:t> 교실과 토크 콘서트를 하는 등의 노력을 기울였지만 경향신문사는 행사를 진행할 때마다 대관료를 요구하는 등 비협조적인 태도로 일관했다</a:t>
            </a:r>
            <a:r>
              <a:rPr lang="en-US" altLang="ko-KR" sz="1600" b="1" dirty="0" smtClean="0"/>
              <a:t>. (</a:t>
            </a:r>
            <a:r>
              <a:rPr lang="ko-KR" altLang="en-US" sz="1200" b="1" dirty="0" smtClean="0"/>
              <a:t>기타 비협조적인 행위는 </a:t>
            </a:r>
            <a:endParaRPr lang="en-US" altLang="ko-KR" sz="1200" b="1" dirty="0" smtClean="0"/>
          </a:p>
          <a:p>
            <a:pPr>
              <a:lnSpc>
                <a:spcPct val="150000"/>
              </a:lnSpc>
            </a:pPr>
            <a:r>
              <a:rPr lang="ko-KR" altLang="en-US" sz="1200" b="1" dirty="0" smtClean="0"/>
              <a:t>추후 보도자료 예정</a:t>
            </a:r>
            <a:r>
              <a:rPr lang="en-US" altLang="ko-KR" sz="1200" b="1" dirty="0" smtClean="0"/>
              <a:t>)</a:t>
            </a:r>
            <a:endParaRPr lang="en-US" altLang="ko-KR" sz="12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51520" y="-243408"/>
            <a:ext cx="8820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 </a:t>
            </a:r>
            <a:r>
              <a:rPr kumimoji="0" lang="ko-KR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문화사업국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비협조적인 동업 행위 및 무책임한 건물운영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03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nghyouk\Desktop\ㄱㅎ\김영만 토크콘서트 대관 계약서\김영만 계약서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896544" cy="692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788024" y="1397382"/>
            <a:ext cx="424847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/>
              <a:t>김영만 토크콘서트의 경우 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en-US" altLang="ko-KR" sz="1600" b="1" dirty="0" smtClean="0"/>
              <a:t>(2015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9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17</a:t>
            </a:r>
            <a:r>
              <a:rPr lang="ko-KR" altLang="en-US" sz="1600" b="1" dirty="0" smtClean="0"/>
              <a:t>일</a:t>
            </a:r>
            <a:r>
              <a:rPr lang="en-US" altLang="ko-KR" sz="1600" b="1" dirty="0" smtClean="0"/>
              <a:t>)</a:t>
            </a:r>
            <a:r>
              <a:rPr lang="ko-KR" altLang="en-US" sz="1600" b="1" dirty="0" smtClean="0"/>
              <a:t> 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ko-KR" altLang="en-US" sz="1600" b="1" dirty="0" smtClean="0"/>
              <a:t>하루 </a:t>
            </a:r>
            <a:r>
              <a:rPr lang="en-US" altLang="ko-KR" sz="1600" b="1" dirty="0" smtClean="0"/>
              <a:t>6</a:t>
            </a:r>
            <a:r>
              <a:rPr lang="ko-KR" altLang="en-US" sz="1600" b="1" dirty="0" smtClean="0"/>
              <a:t>시간 사용하는데 </a:t>
            </a:r>
            <a:r>
              <a:rPr lang="en-US" altLang="ko-KR" sz="1600" b="1" dirty="0" smtClean="0"/>
              <a:t>80</a:t>
            </a:r>
            <a:r>
              <a:rPr lang="ko-KR" altLang="en-US" sz="1600" b="1" dirty="0" smtClean="0"/>
              <a:t>만원을 청구한 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ko-KR" altLang="en-US" sz="1600" b="1" dirty="0" smtClean="0"/>
              <a:t>계약서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endParaRPr lang="en-US" altLang="ko-KR" b="1" dirty="0" smtClean="0"/>
          </a:p>
          <a:p>
            <a:pPr algn="ctr">
              <a:lnSpc>
                <a:spcPct val="150000"/>
              </a:lnSpc>
            </a:pPr>
            <a:r>
              <a:rPr lang="ko-KR" altLang="en-US" b="1" dirty="0" smtClean="0"/>
              <a:t>또한 토크콘서트 당일 경향신문사 앞에서 </a:t>
            </a:r>
            <a:r>
              <a:rPr lang="ko-KR" altLang="en-US" b="1" dirty="0" err="1" smtClean="0"/>
              <a:t>민노총</a:t>
            </a:r>
            <a:r>
              <a:rPr lang="ko-KR" altLang="en-US" b="1" dirty="0" smtClean="0"/>
              <a:t> 총파업 궐기 대회를 하는 날이 </a:t>
            </a:r>
            <a:r>
              <a:rPr lang="ko-KR" altLang="en-US" b="1" dirty="0" err="1" smtClean="0"/>
              <a:t>였으나</a:t>
            </a:r>
            <a:r>
              <a:rPr lang="ko-KR" altLang="en-US" b="1" dirty="0" smtClean="0"/>
              <a:t> 사전에 이를 알려줘야 하는 것이 동업사업의 의무임에도 불가하고 이를 묵인하여 금전적인 피해를 야기</a:t>
            </a:r>
            <a:r>
              <a:rPr lang="en-US" altLang="ko-KR" b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b="1" dirty="0" smtClean="0"/>
              <a:t>  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1845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86767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z="2000" b="1" dirty="0" smtClean="0"/>
              <a:t>무책임한 건물 운영 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건물임대가 불가능한 취약 시설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임대사업의 자격이 의심되는 원칙 없는 건물관리과 행정</a:t>
            </a:r>
            <a:r>
              <a:rPr lang="en-US" altLang="ko-KR" sz="2000" b="1" dirty="0" smtClean="0"/>
              <a:t>)</a:t>
            </a:r>
            <a:endParaRPr lang="ko-KR" altLang="en-US" sz="20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5496" y="1340768"/>
            <a:ext cx="9144000" cy="5400600"/>
          </a:xfrm>
        </p:spPr>
        <p:txBody>
          <a:bodyPr>
            <a:normAutofit fontScale="92500"/>
          </a:bodyPr>
          <a:lstStyle/>
          <a:p>
            <a:pPr algn="l"/>
            <a:r>
              <a:rPr lang="en-US" altLang="ko-KR" sz="1600" dirty="0" smtClean="0"/>
              <a:t>·</a:t>
            </a:r>
          </a:p>
          <a:p>
            <a:pPr algn="l"/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어린이 전시관임에도 불구하고 입구에 술집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자희향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 위치하며 위험 공간을 방치함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marL="342900" indent="-342900"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조만간 술집이 다른 장소로 이전한다고 하였지만 지켜지지 않았음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.)</a:t>
            </a:r>
          </a:p>
          <a:p>
            <a:pPr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스프링 쿨러 등 화재 예방 시설이 전혀 없었음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&lt;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 직접 소화기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대를 추가로 배치함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공기청정 시설은 커녕 냉난방 시설이 열악했으며 그 조차 지켜지지 않았음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중앙 난방이라 비용이 많이 든다는 이유로 고객들이 춥다고 요청해도 제 때 가동하지 않음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장애인 편의 시설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엘리베이터 없음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휠체어 리프트 작동 안됨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유아 관람객의  편의시설 전혀 없음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285750" indent="-285750" algn="l">
              <a:lnSpc>
                <a:spcPct val="150000"/>
              </a:lnSpc>
            </a:pP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휠체어 리프트 수리 요청을 묵살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장애인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방문시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불편을 호소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직원이 업어서 계단을 올라옴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.)</a:t>
            </a:r>
          </a:p>
          <a:p>
            <a:pPr marL="285750" indent="-285750"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건물 복도와 전시실에 기본적인 안전을 위한 조명시설 조차 되어있지 않아 형광등과  기타 조명을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&lt;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&gt;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가 직접 설치했음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주차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공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간 확보가 쉽지 않아서 항상 주말마다 손님들의 항의가 이어짐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도저히 정상적인 건물 입구라고 할 수 없는 어수선한 건물관리 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9.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건물 노후관리와 안전시설 점검이 제대로 이루어 지지 않음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4882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23476400" descr="EMB00001f785d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235" y="332656"/>
            <a:ext cx="3671173" cy="4824536"/>
          </a:xfrm>
          <a:prstGeom prst="rect">
            <a:avLst/>
          </a:prstGeom>
          <a:noFill/>
        </p:spPr>
      </p:pic>
      <p:pic>
        <p:nvPicPr>
          <p:cNvPr id="3075" name="_x123478160" descr="EMB00001f785d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812" y="332656"/>
            <a:ext cx="3600400" cy="4801330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323528" y="544522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 smtClean="0"/>
              <a:t>간판의 설치 기준이 없어 다른 업체가 무단으로 간판을 철거해도 경향신문사는 중재 및 해결에 전혀 관여하지 않았다</a:t>
            </a:r>
            <a:r>
              <a:rPr lang="en-US" altLang="ko-KR" sz="1600" b="1" dirty="0" smtClean="0"/>
              <a:t>. </a:t>
            </a:r>
            <a:r>
              <a:rPr lang="ko-KR" altLang="en-US" sz="1600" b="1" dirty="0" smtClean="0"/>
              <a:t>  </a:t>
            </a:r>
            <a:endParaRPr lang="en-US" altLang="ko-K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251520" y="-171400"/>
            <a:ext cx="8820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7.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문화사업국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일방적 부가사업 취소 등 비윤리적 사업행위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user\Desktop\스캔\20171112191701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4774" y="1505485"/>
            <a:ext cx="4894190" cy="3460538"/>
          </a:xfrm>
          <a:prstGeom prst="rect">
            <a:avLst/>
          </a:prstGeom>
          <a:noFill/>
        </p:spPr>
      </p:pic>
      <p:pic>
        <p:nvPicPr>
          <p:cNvPr id="1027" name="Picture 3" descr="C:\Users\user\Desktop\스캔\20171112191530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90203" y="1524898"/>
            <a:ext cx="4846138" cy="3426562"/>
          </a:xfrm>
          <a:prstGeom prst="rect">
            <a:avLst/>
          </a:prstGeom>
          <a:noFill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51520" y="5487367"/>
            <a:ext cx="8820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문화사업국의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요구로 기존 대행사와 차후 년도 진행을 포기하고 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키덜트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페어에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집중 했으나 경향신문사의 일방적 파기 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경향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키덜트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페어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로 피해를 봄</a:t>
            </a:r>
            <a:r>
              <a:rPr kumimoji="0" lang="en-US" altLang="ko-K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스캔\코엑스 제안서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" y="-27384"/>
            <a:ext cx="3346248" cy="1796190"/>
          </a:xfrm>
          <a:prstGeom prst="rect">
            <a:avLst/>
          </a:prstGeom>
          <a:noFill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51520" y="5229200"/>
            <a:ext cx="882047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</a:t>
            </a:r>
            <a:r>
              <a:rPr kumimoji="0" lang="ko-KR" alt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1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문화사업국</a:t>
            </a:r>
            <a:r>
              <a:rPr kumimoji="0" lang="ko-KR" alt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직원과 업무 사항 공유한 메일 자료</a:t>
            </a:r>
            <a:endParaRPr lang="en-US" altLang="ko-KR" sz="16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600" b="1" baseline="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baseline="0" dirty="0" smtClean="0">
                <a:latin typeface="+mj-lt"/>
                <a:ea typeface="+mj-ea"/>
                <a:cs typeface="+mj-cs"/>
              </a:rPr>
              <a:t> 직접 </a:t>
            </a:r>
            <a:r>
              <a:rPr lang="ko-KR" altLang="en-US" sz="1600" b="1" baseline="0" dirty="0" err="1" smtClean="0">
                <a:latin typeface="+mj-lt"/>
                <a:ea typeface="+mj-ea"/>
                <a:cs typeface="+mj-cs"/>
              </a:rPr>
              <a:t>코엑스</a:t>
            </a:r>
            <a:r>
              <a:rPr lang="ko-KR" altLang="en-US" sz="1600" b="1" baseline="0" dirty="0" smtClean="0">
                <a:latin typeface="+mj-lt"/>
                <a:ea typeface="+mj-ea"/>
                <a:cs typeface="+mj-cs"/>
              </a:rPr>
              <a:t> 대관 업무부서를 찾아가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어떻게 해서든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코엑스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대관을 잡으라고 지시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.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경향신문사의 일방적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페어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기획 파기 이후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토이키노의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사업 방향에 혼란을 야기</a:t>
            </a:r>
            <a:endParaRPr lang="en-US" altLang="ko-KR" sz="1600" b="1" baseline="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user\Desktop\스캔\코엑스 제안서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8" y="1844824"/>
            <a:ext cx="3247008" cy="2759678"/>
          </a:xfrm>
          <a:prstGeom prst="rect">
            <a:avLst/>
          </a:prstGeom>
          <a:noFill/>
        </p:spPr>
      </p:pic>
      <p:pic>
        <p:nvPicPr>
          <p:cNvPr id="2052" name="Picture 4" descr="C:\Users\user\Desktop\스캔\토이컬처 페스티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5788" y="188640"/>
            <a:ext cx="3264364" cy="1728192"/>
          </a:xfrm>
          <a:prstGeom prst="rect">
            <a:avLst/>
          </a:prstGeom>
          <a:noFill/>
        </p:spPr>
      </p:pic>
      <p:pic>
        <p:nvPicPr>
          <p:cNvPr id="2053" name="Picture 5" descr="C:\Users\user\Desktop\스캔\토이컬처 페스티벌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2852" y="1988840"/>
            <a:ext cx="3391316" cy="1895582"/>
          </a:xfrm>
          <a:prstGeom prst="rect">
            <a:avLst/>
          </a:prstGeom>
          <a:noFill/>
        </p:spPr>
      </p:pic>
      <p:pic>
        <p:nvPicPr>
          <p:cNvPr id="2055" name="Picture 7" descr="C:\Users\user\Desktop\스캔\토이페어 기획안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775" y="44624"/>
            <a:ext cx="3095225" cy="2176833"/>
          </a:xfrm>
          <a:prstGeom prst="rect">
            <a:avLst/>
          </a:prstGeom>
          <a:noFill/>
        </p:spPr>
      </p:pic>
      <p:pic>
        <p:nvPicPr>
          <p:cNvPr id="1026" name="Picture 2" descr="C:\Users\jonghyouk\Desktop\이미지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9746"/>
            <a:ext cx="2448272" cy="308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nghyouk\Desktop\이미지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911" y="3776708"/>
            <a:ext cx="1867504" cy="16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nghyouk\Desktop\ㄱㅎ\내용증명\내용증명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74" y="739670"/>
            <a:ext cx="3139310" cy="44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onghyouk\Desktop\ㄱㅎ\내용증명\내용증명3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86644"/>
            <a:ext cx="3091911" cy="43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827584" y="26064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/>
              <a:t>8. </a:t>
            </a:r>
            <a:r>
              <a:rPr lang="ko-KR" altLang="en-US" b="1" dirty="0" smtClean="0"/>
              <a:t>경향신문사의 계약파기 종용과 수 차례 번복으로 인한 피해</a:t>
            </a:r>
            <a:endParaRPr lang="en-US" altLang="ko-KR" b="1" dirty="0"/>
          </a:p>
        </p:txBody>
      </p:sp>
      <p:sp>
        <p:nvSpPr>
          <p:cNvPr id="5" name="직사각형 4"/>
          <p:cNvSpPr/>
          <p:nvPr/>
        </p:nvSpPr>
        <p:spPr>
          <a:xfrm>
            <a:off x="5058440" y="3140968"/>
            <a:ext cx="25202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144016" y="5157192"/>
            <a:ext cx="9324528" cy="190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b="1" dirty="0" smtClean="0"/>
          </a:p>
          <a:p>
            <a:pPr algn="ctr">
              <a:lnSpc>
                <a:spcPct val="150000"/>
              </a:lnSpc>
            </a:pPr>
            <a:r>
              <a:rPr lang="en-US" altLang="ko-KR" sz="1600" b="1" dirty="0" smtClean="0"/>
              <a:t>2015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12</a:t>
            </a:r>
            <a:r>
              <a:rPr lang="ko-KR" altLang="en-US" sz="1600" b="1" dirty="0" smtClean="0"/>
              <a:t>월 당시 퐁피두 미술관 </a:t>
            </a:r>
            <a:r>
              <a:rPr lang="ko-KR" altLang="en-US" sz="1600" b="1" dirty="0" err="1" smtClean="0"/>
              <a:t>입점을</a:t>
            </a:r>
            <a:r>
              <a:rPr lang="ko-KR" altLang="en-US" sz="1600" b="1" dirty="0" smtClean="0"/>
              <a:t> 이유로 수익분배를 하지 않은 것</a:t>
            </a:r>
            <a:r>
              <a:rPr lang="en-US" altLang="ko-KR" sz="1600" b="1" dirty="0" smtClean="0"/>
              <a:t>(2015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12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2016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1</a:t>
            </a:r>
            <a:r>
              <a:rPr lang="ko-KR" altLang="en-US" sz="1600" b="1" dirty="0" smtClean="0"/>
              <a:t>월</a:t>
            </a:r>
            <a:r>
              <a:rPr lang="en-US" altLang="ko-KR" sz="1600" b="1" dirty="0" smtClean="0"/>
              <a:t>,2</a:t>
            </a:r>
            <a:r>
              <a:rPr lang="ko-KR" altLang="en-US" sz="1600" b="1" dirty="0" smtClean="0"/>
              <a:t>월</a:t>
            </a:r>
            <a:r>
              <a:rPr lang="en-US" altLang="ko-KR" sz="1600" b="1" dirty="0" smtClean="0"/>
              <a:t>) </a:t>
            </a:r>
            <a:r>
              <a:rPr lang="ko-KR" altLang="en-US" sz="1600" b="1" dirty="0" smtClean="0"/>
              <a:t>에 관한 경향신문과 토이키노의 </a:t>
            </a:r>
            <a:r>
              <a:rPr lang="en-US" altLang="ko-KR" sz="1600" b="1" dirty="0" smtClean="0"/>
              <a:t>2017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2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3</a:t>
            </a:r>
            <a:r>
              <a:rPr lang="ko-KR" altLang="en-US" sz="1600" b="1" dirty="0" smtClean="0"/>
              <a:t>일과 </a:t>
            </a:r>
            <a:r>
              <a:rPr lang="en-US" altLang="ko-KR" sz="1600" b="1" dirty="0" smtClean="0"/>
              <a:t>2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10</a:t>
            </a:r>
            <a:r>
              <a:rPr lang="ko-KR" altLang="en-US" sz="1600" b="1" dirty="0" smtClean="0"/>
              <a:t>일의 내용증명</a:t>
            </a:r>
            <a:endParaRPr lang="en-US" altLang="ko-KR" sz="1600" b="1" dirty="0" smtClean="0"/>
          </a:p>
          <a:p>
            <a:pPr algn="ctr">
              <a:lnSpc>
                <a:spcPct val="150000"/>
              </a:lnSpc>
            </a:pPr>
            <a:r>
              <a:rPr lang="ko-KR" altLang="en-US" sz="1050" b="1" dirty="0" smtClean="0"/>
              <a:t>관련자료 다음 페이지</a:t>
            </a:r>
            <a:endParaRPr lang="en-US" altLang="ko-KR" sz="1050" b="1" dirty="0" smtClean="0"/>
          </a:p>
          <a:p>
            <a:pPr algn="ctr">
              <a:lnSpc>
                <a:spcPct val="150000"/>
              </a:lnSpc>
            </a:pPr>
            <a:endParaRPr lang="en-US" altLang="ko-KR" b="1" dirty="0" smtClean="0"/>
          </a:p>
        </p:txBody>
      </p:sp>
      <p:sp>
        <p:nvSpPr>
          <p:cNvPr id="9" name="직사각형 8"/>
          <p:cNvSpPr/>
          <p:nvPr/>
        </p:nvSpPr>
        <p:spPr>
          <a:xfrm>
            <a:off x="5058440" y="3717032"/>
            <a:ext cx="25202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547663" y="2780928"/>
            <a:ext cx="266429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5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신진춘 메일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18" y="45640"/>
            <a:ext cx="5432086" cy="6695728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107504" y="2924944"/>
            <a:ext cx="5184576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2008" y="5445224"/>
            <a:ext cx="5220072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5436096" y="2852936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/>
              <a:t>경향신문 </a:t>
            </a:r>
            <a:r>
              <a:rPr lang="ko-KR" altLang="en-US" sz="1600" b="1" dirty="0" err="1" smtClean="0"/>
              <a:t>문화사업국과</a:t>
            </a:r>
            <a:r>
              <a:rPr lang="ko-KR" altLang="en-US" sz="1600" b="1" dirty="0" smtClean="0"/>
              <a:t> </a:t>
            </a:r>
            <a:endParaRPr lang="en-US" altLang="ko-KR" sz="1600" b="1" dirty="0" smtClean="0"/>
          </a:p>
          <a:p>
            <a:pPr>
              <a:lnSpc>
                <a:spcPct val="150000"/>
              </a:lnSpc>
            </a:pPr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관계자가  퐁피두 </a:t>
            </a:r>
            <a:r>
              <a:rPr lang="ko-KR" altLang="en-US" sz="1600" b="1" dirty="0" err="1" smtClean="0"/>
              <a:t>입점으로</a:t>
            </a:r>
            <a:r>
              <a:rPr lang="ko-KR" altLang="en-US" sz="1600" b="1" dirty="0" smtClean="0"/>
              <a:t> 인한 </a:t>
            </a:r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전시장 철수에 관련해 주고 받은 메일 내용</a:t>
            </a:r>
            <a:r>
              <a:rPr lang="en-US" altLang="ko-KR" sz="1600" b="1" dirty="0" smtClean="0"/>
              <a:t>(2016 2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11</a:t>
            </a:r>
            <a:r>
              <a:rPr lang="ko-KR" altLang="en-US" sz="1600" b="1" dirty="0" smtClean="0"/>
              <a:t>일</a:t>
            </a:r>
            <a:r>
              <a:rPr lang="en-US" altLang="ko-KR" sz="1600" b="1" dirty="0" smtClean="0"/>
              <a:t>)</a:t>
            </a:r>
            <a:endParaRPr lang="en-US" altLang="ko-K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user\Desktop\스캔\체험학습 취소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22999" y="1201537"/>
            <a:ext cx="5440720" cy="3846974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-36512" y="5742568"/>
            <a:ext cx="9144000" cy="99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1600" b="1" dirty="0" err="1" smtClean="0"/>
              <a:t>티움</a:t>
            </a:r>
            <a:r>
              <a:rPr lang="ko-KR" altLang="en-US" sz="1600" b="1" dirty="0" smtClean="0"/>
              <a:t> 교육과 </a:t>
            </a:r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와의</a:t>
            </a:r>
            <a:r>
              <a:rPr lang="ko-KR" altLang="en-US" sz="1600" b="1" dirty="0" smtClean="0"/>
              <a:t> 유치원 단체 </a:t>
            </a:r>
            <a:r>
              <a:rPr lang="ko-KR" altLang="en-US" sz="1600" b="1" dirty="0" err="1" smtClean="0"/>
              <a:t>모객</a:t>
            </a:r>
            <a:r>
              <a:rPr lang="ko-KR" altLang="en-US" sz="1600" b="1" dirty="0" smtClean="0"/>
              <a:t> 계약서 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좌</a:t>
            </a:r>
            <a:r>
              <a:rPr lang="en-US" altLang="ko-KR" sz="1600" b="1" dirty="0" smtClean="0"/>
              <a:t>)</a:t>
            </a:r>
          </a:p>
          <a:p>
            <a:pPr algn="ctr">
              <a:lnSpc>
                <a:spcPct val="200000"/>
              </a:lnSpc>
            </a:pPr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</a:t>
            </a:r>
            <a:r>
              <a:rPr lang="ko-KR" altLang="en-US" sz="1600" b="1" dirty="0" err="1" smtClean="0"/>
              <a:t>종이접기</a:t>
            </a:r>
            <a:r>
              <a:rPr lang="ko-KR" altLang="en-US" sz="1600" b="1" dirty="0" smtClean="0"/>
              <a:t> 체험학습 중단에 관련된 메일 내용 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우</a:t>
            </a:r>
            <a:r>
              <a:rPr lang="en-US" altLang="ko-KR" sz="1600" b="1" dirty="0" smtClean="0"/>
              <a:t>)</a:t>
            </a:r>
          </a:p>
        </p:txBody>
      </p:sp>
      <p:pic>
        <p:nvPicPr>
          <p:cNvPr id="4097" name="Picture 1" descr="C:\Users\user\Desktop\이미지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8752"/>
            <a:ext cx="2376264" cy="3382456"/>
          </a:xfrm>
          <a:prstGeom prst="rect">
            <a:avLst/>
          </a:prstGeom>
          <a:noFill/>
        </p:spPr>
      </p:pic>
      <p:pic>
        <p:nvPicPr>
          <p:cNvPr id="4" name="Picture 3" descr="C:\Users\user\Desktop\스캔\단체 영업 제휴 계약서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31606" y="1140326"/>
            <a:ext cx="4531156" cy="3203848"/>
          </a:xfrm>
          <a:prstGeom prst="rect">
            <a:avLst/>
          </a:prstGeom>
          <a:noFill/>
        </p:spPr>
      </p:pic>
      <p:cxnSp>
        <p:nvCxnSpPr>
          <p:cNvPr id="11" name="직선 연결선 10"/>
          <p:cNvCxnSpPr/>
          <p:nvPr/>
        </p:nvCxnSpPr>
        <p:spPr>
          <a:xfrm>
            <a:off x="5868144" y="1676742"/>
            <a:ext cx="108012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3707904" y="1784849"/>
            <a:ext cx="64807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9512" y="44624"/>
            <a:ext cx="88924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50000"/>
              </a:lnSpc>
              <a:spcBef>
                <a:spcPct val="0"/>
              </a:spcBef>
              <a:defRPr/>
            </a:pPr>
            <a:r>
              <a:rPr lang="ko-KR" altLang="en-US" sz="2000" b="1" dirty="0" smtClean="0"/>
              <a:t>경향신문사</a:t>
            </a:r>
            <a:endParaRPr lang="en-US" altLang="ko-KR" sz="2000" b="1" dirty="0" smtClean="0"/>
          </a:p>
          <a:p>
            <a:pPr lvl="0" algn="ctr">
              <a:lnSpc>
                <a:spcPct val="250000"/>
              </a:lnSpc>
              <a:spcBef>
                <a:spcPct val="0"/>
              </a:spcBef>
              <a:defRPr/>
            </a:pPr>
            <a:r>
              <a:rPr lang="ko-KR" altLang="en-US" sz="2000" b="1" dirty="0" smtClean="0"/>
              <a:t> 임대</a:t>
            </a:r>
            <a:r>
              <a:rPr lang="en-US" altLang="ko-KR" sz="2000" b="1" dirty="0" smtClean="0"/>
              <a:t>,</a:t>
            </a:r>
            <a:r>
              <a:rPr lang="ko-KR" altLang="en-US" sz="2000" b="1" dirty="0" smtClean="0"/>
              <a:t>동업</a:t>
            </a:r>
            <a:r>
              <a:rPr lang="en-US" altLang="ko-KR" sz="2000" b="1" dirty="0" smtClean="0"/>
              <a:t>,</a:t>
            </a:r>
            <a:r>
              <a:rPr lang="ko-KR" altLang="en-US" sz="2000" b="1" dirty="0" smtClean="0"/>
              <a:t> 문화 사업 위법행위 의혹 및</a:t>
            </a:r>
            <a:endParaRPr lang="en-US" altLang="ko-KR" sz="2000" b="1" dirty="0" smtClean="0"/>
          </a:p>
          <a:p>
            <a:pPr lvl="0" algn="ctr">
              <a:lnSpc>
                <a:spcPct val="250000"/>
              </a:lnSpc>
              <a:spcBef>
                <a:spcPct val="0"/>
              </a:spcBef>
              <a:defRPr/>
            </a:pP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갑질</a:t>
            </a:r>
            <a:r>
              <a:rPr lang="en-US" altLang="ko-KR" sz="2000" b="1" dirty="0" smtClean="0"/>
              <a:t>,</a:t>
            </a:r>
            <a:r>
              <a:rPr lang="ko-KR" altLang="en-US" sz="2000" b="1" dirty="0" smtClean="0"/>
              <a:t> 청탁 의혹 고발 보도자료</a:t>
            </a:r>
            <a:endParaRPr lang="en-US" altLang="ko-KR" sz="2000" b="1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395536" y="2449919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 smtClean="0"/>
              <a:t>목차</a:t>
            </a:r>
            <a:endParaRPr lang="en-US" altLang="ko-KR" b="1" dirty="0" smtClean="0"/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Ⅰ. </a:t>
            </a:r>
            <a:r>
              <a:rPr lang="ko-KR" altLang="en-US" b="1" dirty="0" smtClean="0"/>
              <a:t>고발내용의 배경 및 사전 참조 내용</a:t>
            </a:r>
            <a:endParaRPr lang="en-US" altLang="ko-KR" b="1" dirty="0" smtClean="0"/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Ⅱ. </a:t>
            </a:r>
            <a:r>
              <a:rPr lang="ko-KR" altLang="en-US" b="1" dirty="0" smtClean="0"/>
              <a:t>경향신문사의 불공정 임대 </a:t>
            </a:r>
            <a:r>
              <a:rPr lang="en-US" altLang="ko-KR" b="1" dirty="0" smtClean="0"/>
              <a:t>/ </a:t>
            </a:r>
            <a:r>
              <a:rPr lang="ko-KR" altLang="en-US" b="1" dirty="0" smtClean="0"/>
              <a:t>동업사업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계약서 중심으로 정리</a:t>
            </a:r>
            <a:r>
              <a:rPr lang="en-US" altLang="ko-KR" b="1" dirty="0" smtClean="0"/>
              <a:t>) 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Ⅲ. </a:t>
            </a:r>
            <a:r>
              <a:rPr lang="ko-KR" altLang="en-US" b="1" dirty="0" smtClean="0"/>
              <a:t>경향신문사의 </a:t>
            </a:r>
            <a:r>
              <a:rPr lang="ko-KR" altLang="en-US" b="1" dirty="0" err="1" smtClean="0"/>
              <a:t>갑질</a:t>
            </a:r>
            <a:r>
              <a:rPr lang="en-US" altLang="ko-KR" b="1" dirty="0" smtClean="0"/>
              <a:t> (</a:t>
            </a:r>
            <a:r>
              <a:rPr lang="ko-KR" altLang="en-US" b="1" dirty="0" smtClean="0"/>
              <a:t>미디어 오늘 최초기사와 이후 수정기사 중심으로 정리</a:t>
            </a:r>
            <a:r>
              <a:rPr lang="en-US" altLang="ko-KR" b="1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Ⅳ. </a:t>
            </a:r>
            <a:r>
              <a:rPr lang="ko-KR" altLang="en-US" b="1" dirty="0" smtClean="0"/>
              <a:t>추가내용 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토이키노의</a:t>
            </a:r>
            <a:r>
              <a:rPr lang="ko-KR" altLang="en-US" b="1" dirty="0" smtClean="0"/>
              <a:t> 피해 및 예상되는 손해 </a:t>
            </a:r>
            <a:r>
              <a:rPr lang="en-US" altLang="ko-KR" b="1" dirty="0" smtClean="0"/>
              <a:t>(2</a:t>
            </a:r>
            <a:r>
              <a:rPr lang="ko-KR" altLang="en-US" b="1" dirty="0" smtClean="0"/>
              <a:t>차 보도자료 예정</a:t>
            </a:r>
            <a:r>
              <a:rPr lang="en-US" altLang="ko-KR" b="1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Ⅴ. </a:t>
            </a:r>
            <a:r>
              <a:rPr lang="ko-KR" altLang="en-US" b="1" dirty="0" smtClean="0"/>
              <a:t>첨부파일 </a:t>
            </a:r>
            <a:endParaRPr lang="en-US" altLang="ko-KR" b="1" dirty="0" smtClean="0"/>
          </a:p>
          <a:p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user\Desktop\스캔\중국 단체 관광객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37599" y="462394"/>
            <a:ext cx="3157034" cy="2232247"/>
          </a:xfrm>
          <a:prstGeom prst="rect">
            <a:avLst/>
          </a:prstGeom>
          <a:noFill/>
        </p:spPr>
      </p:pic>
      <p:pic>
        <p:nvPicPr>
          <p:cNvPr id="1034" name="Picture 10" descr="C:\Users\user\Desktop\스캔\토이키노 에듀키노 계약서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00416" y="463241"/>
            <a:ext cx="3162817" cy="2236335"/>
          </a:xfrm>
          <a:prstGeom prst="rect">
            <a:avLst/>
          </a:prstGeom>
          <a:noFill/>
        </p:spPr>
      </p:pic>
      <p:pic>
        <p:nvPicPr>
          <p:cNvPr id="1035" name="Picture 11" descr="C:\Users\user\Desktop\스캔\토이키노 제주 모바일 제휴 협약서-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431832" y="463241"/>
            <a:ext cx="3162816" cy="2236335"/>
          </a:xfrm>
          <a:prstGeom prst="rect">
            <a:avLst/>
          </a:prstGeom>
          <a:noFill/>
        </p:spPr>
      </p:pic>
      <p:pic>
        <p:nvPicPr>
          <p:cNvPr id="1036" name="Picture 12" descr="C:\Users\user\Desktop\스캔\중국관광객 단체 계약서-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55568" y="460040"/>
            <a:ext cx="3140968" cy="2220887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-1332656" y="3140969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1200" b="1" dirty="0" smtClean="0"/>
              <a:t>국내 단체 </a:t>
            </a:r>
            <a:r>
              <a:rPr lang="ko-KR" altLang="en-US" sz="1200" b="1" dirty="0" err="1" smtClean="0"/>
              <a:t>모객</a:t>
            </a:r>
            <a:r>
              <a:rPr lang="ko-KR" altLang="en-US" sz="1200" b="1" dirty="0" smtClean="0"/>
              <a:t> 계약서        </a:t>
            </a:r>
            <a:r>
              <a:rPr lang="ko-KR" altLang="en-US" sz="1200" b="1" dirty="0" err="1" smtClean="0"/>
              <a:t>자유학기제</a:t>
            </a:r>
            <a:r>
              <a:rPr lang="ko-KR" altLang="en-US" sz="1200" b="1" dirty="0" smtClean="0"/>
              <a:t> 단체 </a:t>
            </a:r>
            <a:r>
              <a:rPr lang="ko-KR" altLang="en-US" sz="1200" b="1" dirty="0" err="1" smtClean="0"/>
              <a:t>모객</a:t>
            </a:r>
            <a:r>
              <a:rPr lang="ko-KR" altLang="en-US" sz="1200" b="1" dirty="0" smtClean="0"/>
              <a:t> 계약서 </a:t>
            </a:r>
            <a:endParaRPr lang="en-US" altLang="ko-KR" sz="1200" b="1" dirty="0" smtClean="0"/>
          </a:p>
        </p:txBody>
      </p:sp>
      <p:sp>
        <p:nvSpPr>
          <p:cNvPr id="10" name="직사각형 9"/>
          <p:cNvSpPr/>
          <p:nvPr/>
        </p:nvSpPr>
        <p:spPr>
          <a:xfrm>
            <a:off x="3131840" y="3111351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1200" b="1" dirty="0" smtClean="0"/>
              <a:t>해외 단체 </a:t>
            </a:r>
            <a:r>
              <a:rPr lang="ko-KR" altLang="en-US" sz="1200" b="1" dirty="0" err="1" smtClean="0"/>
              <a:t>모객</a:t>
            </a:r>
            <a:r>
              <a:rPr lang="ko-KR" altLang="en-US" sz="1200" b="1" dirty="0" smtClean="0"/>
              <a:t> 계약서             중국 단체 </a:t>
            </a:r>
            <a:r>
              <a:rPr lang="ko-KR" altLang="en-US" sz="1200" b="1" dirty="0" err="1" smtClean="0"/>
              <a:t>모객</a:t>
            </a:r>
            <a:r>
              <a:rPr lang="ko-KR" altLang="en-US" sz="1200" b="1" dirty="0" smtClean="0"/>
              <a:t> 계약서 </a:t>
            </a:r>
            <a:endParaRPr lang="en-US" altLang="ko-KR" sz="1200" b="1" dirty="0" smtClean="0"/>
          </a:p>
        </p:txBody>
      </p:sp>
      <p:sp>
        <p:nvSpPr>
          <p:cNvPr id="11" name="직사각형 10"/>
          <p:cNvSpPr/>
          <p:nvPr/>
        </p:nvSpPr>
        <p:spPr>
          <a:xfrm>
            <a:off x="467544" y="4491117"/>
            <a:ext cx="8028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 smtClean="0"/>
              <a:t>어린이 단체 취소</a:t>
            </a:r>
            <a:r>
              <a:rPr lang="en-US" altLang="ko-KR" sz="1400" b="1" dirty="0" smtClean="0"/>
              <a:t>, </a:t>
            </a:r>
            <a:r>
              <a:rPr lang="ko-KR" altLang="en-US" sz="1400" b="1" dirty="0" err="1" smtClean="0"/>
              <a:t>종이접기</a:t>
            </a:r>
            <a:r>
              <a:rPr lang="ko-KR" altLang="en-US" sz="1400" b="1" dirty="0" smtClean="0"/>
              <a:t> 교실</a:t>
            </a:r>
            <a:r>
              <a:rPr lang="en-US" altLang="ko-KR" sz="1400" b="1" dirty="0" smtClean="0"/>
              <a:t> </a:t>
            </a:r>
            <a:r>
              <a:rPr lang="ko-KR" altLang="en-US" sz="1400" b="1" dirty="0" err="1" smtClean="0"/>
              <a:t>패쇄</a:t>
            </a:r>
            <a:r>
              <a:rPr lang="en-US" altLang="ko-KR" sz="1400" b="1" dirty="0" smtClean="0"/>
              <a:t> (</a:t>
            </a:r>
            <a:r>
              <a:rPr lang="ko-KR" altLang="en-US" sz="1400" b="1" dirty="0" smtClean="0"/>
              <a:t>박미자 원장 계약파기 피해</a:t>
            </a:r>
            <a:r>
              <a:rPr lang="en-US" altLang="ko-KR" sz="1400" b="1" dirty="0" smtClean="0"/>
              <a:t>)  </a:t>
            </a:r>
            <a:r>
              <a:rPr lang="ko-KR" altLang="en-US" sz="1400" b="1" dirty="0" smtClean="0"/>
              <a:t>중고생 </a:t>
            </a:r>
            <a:r>
              <a:rPr lang="ko-KR" altLang="en-US" sz="1400" b="1" dirty="0" err="1" smtClean="0"/>
              <a:t>자유학기제</a:t>
            </a:r>
            <a:r>
              <a:rPr lang="ko-KR" altLang="en-US" sz="1400" b="1" dirty="0" smtClean="0"/>
              <a:t> 취소</a:t>
            </a:r>
            <a:endParaRPr lang="en-US" altLang="ko-KR" sz="1400" b="1" dirty="0" smtClean="0"/>
          </a:p>
          <a:p>
            <a:pPr>
              <a:lnSpc>
                <a:spcPct val="200000"/>
              </a:lnSpc>
            </a:pPr>
            <a:r>
              <a:rPr lang="en-US" altLang="ko-KR" sz="1400" b="1" dirty="0" smtClean="0"/>
              <a:t> </a:t>
            </a:r>
            <a:r>
              <a:rPr lang="ko-KR" altLang="en-US" sz="1400" b="1" dirty="0" smtClean="0"/>
              <a:t>중국단체 예약 취소 </a:t>
            </a:r>
            <a:endParaRPr lang="en-US" altLang="ko-KR" sz="1400" b="1" dirty="0" smtClean="0"/>
          </a:p>
        </p:txBody>
      </p:sp>
      <p:sp>
        <p:nvSpPr>
          <p:cNvPr id="12" name="직사각형 11"/>
          <p:cNvSpPr/>
          <p:nvPr/>
        </p:nvSpPr>
        <p:spPr>
          <a:xfrm>
            <a:off x="1475656" y="3718773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/>
              <a:t>퐁피두 미술관 </a:t>
            </a:r>
            <a:r>
              <a:rPr lang="ko-KR" altLang="en-US" b="1" dirty="0" err="1" smtClean="0"/>
              <a:t>입점</a:t>
            </a:r>
            <a:r>
              <a:rPr lang="ko-KR" altLang="en-US" b="1" dirty="0" smtClean="0"/>
              <a:t> 사태 관련 </a:t>
            </a:r>
            <a:r>
              <a:rPr lang="ko-KR" altLang="en-US" b="1" dirty="0" err="1" smtClean="0"/>
              <a:t>토이키노의</a:t>
            </a:r>
            <a:r>
              <a:rPr lang="ko-KR" altLang="en-US" b="1" dirty="0" smtClean="0"/>
              <a:t> 피해 내용 종합</a:t>
            </a:r>
            <a:endParaRPr lang="en-US" altLang="ko-KR" b="1" dirty="0" smtClean="0"/>
          </a:p>
        </p:txBody>
      </p:sp>
      <p:sp>
        <p:nvSpPr>
          <p:cNvPr id="13" name="직사각형 12"/>
          <p:cNvSpPr/>
          <p:nvPr/>
        </p:nvSpPr>
        <p:spPr>
          <a:xfrm>
            <a:off x="539552" y="5589240"/>
            <a:ext cx="8424936" cy="88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 smtClean="0"/>
              <a:t>퐁피두 </a:t>
            </a:r>
            <a:r>
              <a:rPr lang="ko-KR" altLang="en-US" sz="1400" b="1" dirty="0" err="1" smtClean="0"/>
              <a:t>입점이</a:t>
            </a:r>
            <a:r>
              <a:rPr lang="ko-KR" altLang="en-US" sz="1400" b="1" dirty="0" smtClean="0"/>
              <a:t> 무산되자 경향신문사는 다시 </a:t>
            </a:r>
            <a:r>
              <a:rPr lang="ko-KR" altLang="en-US" sz="1400" b="1" dirty="0" err="1" smtClean="0"/>
              <a:t>토이키노와</a:t>
            </a:r>
            <a:r>
              <a:rPr lang="ko-KR" altLang="en-US" sz="1400" b="1" dirty="0" smtClean="0"/>
              <a:t> 동업계약을 지속할 것을 제안</a:t>
            </a:r>
            <a:r>
              <a:rPr lang="en-US" altLang="ko-KR" sz="1400" b="1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 smtClean="0"/>
              <a:t>하지만 이미 모든 </a:t>
            </a:r>
            <a:r>
              <a:rPr lang="ko-KR" altLang="en-US" sz="1400" b="1" dirty="0" err="1" smtClean="0"/>
              <a:t>모객</a:t>
            </a:r>
            <a:r>
              <a:rPr lang="ko-KR" altLang="en-US" sz="1400" b="1" dirty="0" smtClean="0"/>
              <a:t> 계약을 해지한 상태에서 </a:t>
            </a:r>
            <a:r>
              <a:rPr lang="ko-KR" altLang="en-US" sz="1400" b="1" dirty="0" err="1" smtClean="0"/>
              <a:t>토이키노는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2016</a:t>
            </a:r>
            <a:r>
              <a:rPr lang="ko-KR" altLang="en-US" sz="1400" b="1" dirty="0" smtClean="0"/>
              <a:t>년 운영 사업 또한 크게 피해를 봄</a:t>
            </a:r>
            <a:endParaRPr lang="en-US" altLang="ko-KR" sz="1400" b="1" dirty="0" smtClean="0"/>
          </a:p>
        </p:txBody>
      </p:sp>
      <p:sp>
        <p:nvSpPr>
          <p:cNvPr id="14" name="직사각형 13"/>
          <p:cNvSpPr/>
          <p:nvPr/>
        </p:nvSpPr>
        <p:spPr>
          <a:xfrm>
            <a:off x="395536" y="5589240"/>
            <a:ext cx="8280920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jonghyouk\Desktop\퐁피듀사태 내용증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791"/>
            <a:ext cx="4320480" cy="64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79512" y="260648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C00000"/>
                </a:solidFill>
              </a:rPr>
              <a:t>경향신문 퐁피두 미술관 사태 </a:t>
            </a:r>
            <a:endParaRPr lang="en-US" altLang="ko-KR" sz="2000" b="1" dirty="0" smtClean="0">
              <a:solidFill>
                <a:srgbClr val="C0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7504" y="1019631"/>
            <a:ext cx="442798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경향신문사장과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상무가 당시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중앙일보와 협상 중이던 프랑스 퐁피두 센터를 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경향아트힐에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유치하기로 한 사건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이를 위해 경향신문사 사장은 경향신문사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경향아트힐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곳에 임차인들과 계약을 일괄 해지하라고 지시했고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년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월부터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년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월까지 이에 대한 지시가 이행됨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algn="ctr"/>
            <a:endParaRPr lang="en-US" altLang="ko-KR" sz="2000" b="1" dirty="0"/>
          </a:p>
        </p:txBody>
      </p:sp>
      <p:sp>
        <p:nvSpPr>
          <p:cNvPr id="10" name="직사각형 9"/>
          <p:cNvSpPr/>
          <p:nvPr/>
        </p:nvSpPr>
        <p:spPr>
          <a:xfrm>
            <a:off x="-82319" y="58772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1600" b="1" dirty="0" smtClean="0"/>
              <a:t>이에 대응하기 위한 </a:t>
            </a:r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측의 </a:t>
            </a:r>
            <a:endParaRPr lang="en-US" altLang="ko-KR" sz="1600" b="1" dirty="0" smtClean="0"/>
          </a:p>
          <a:p>
            <a:pPr algn="ctr"/>
            <a:r>
              <a:rPr lang="ko-KR" altLang="en-US" sz="1600" b="1" dirty="0" smtClean="0"/>
              <a:t>내용 증명 </a:t>
            </a:r>
            <a:r>
              <a:rPr lang="en-US" altLang="ko-KR" sz="1600" b="1" dirty="0" smtClean="0"/>
              <a:t>(</a:t>
            </a:r>
            <a:r>
              <a:rPr lang="ko-KR" altLang="en-US" sz="1600" b="1" dirty="0" smtClean="0"/>
              <a:t>우</a:t>
            </a:r>
            <a:r>
              <a:rPr lang="en-US" altLang="ko-KR" sz="1600" b="1" dirty="0" smtClean="0"/>
              <a:t>)</a:t>
            </a:r>
            <a:endParaRPr lang="en-US" altLang="ko-KR" sz="1600" b="1" dirty="0"/>
          </a:p>
        </p:txBody>
      </p:sp>
    </p:spTree>
    <p:extLst>
      <p:ext uri="{BB962C8B-B14F-4D97-AF65-F5344CB8AC3E}">
        <p14:creationId xmlns:p14="http://schemas.microsoft.com/office/powerpoint/2010/main" val="19236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nghyouk\Desktop\퐁피듀사태 내용증명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54" y="139282"/>
            <a:ext cx="4189395" cy="530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onghyouk\Desktop\퐁피듀사태 내용증명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282"/>
            <a:ext cx="4675091" cy="66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07504" y="3501008"/>
            <a:ext cx="4536504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07504" y="4437112"/>
            <a:ext cx="4536504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600400" y="53639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당시 상황에 대한 설명</a:t>
            </a:r>
            <a:endParaRPr lang="en-US" altLang="ko-K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67744" y="5971153"/>
            <a:ext cx="576064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/>
              <a:t>경향신문사 </a:t>
            </a:r>
            <a:r>
              <a:rPr lang="en-US" altLang="ko-KR" sz="2000" b="1" dirty="0"/>
              <a:t>D</a:t>
            </a:r>
            <a:r>
              <a:rPr lang="ko-KR" altLang="en-US" sz="2000" b="1" dirty="0" smtClean="0"/>
              <a:t> 상무 청탁 의뢰 내용 </a:t>
            </a:r>
            <a:endParaRPr lang="en-US" altLang="ko-KR" sz="20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11" name="직사각형 10"/>
          <p:cNvSpPr/>
          <p:nvPr/>
        </p:nvSpPr>
        <p:spPr>
          <a:xfrm>
            <a:off x="755576" y="6403201"/>
            <a:ext cx="8064896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baseline="-25000" dirty="0" smtClean="0"/>
              <a:t> 퐁피두 사태에 의한 피해 보상에 대한 논의를 하려 했으나 수 차례에 걸쳐 또 다른 청탁으로 회유함</a:t>
            </a:r>
            <a:endParaRPr lang="en-US" altLang="ko-KR" sz="1100" b="1" baseline="-25000" dirty="0" smtClean="0"/>
          </a:p>
          <a:p>
            <a:r>
              <a:rPr lang="ko-KR" altLang="en-US" b="1" baseline="-25000" dirty="0" smtClean="0"/>
              <a:t> </a:t>
            </a:r>
            <a:endParaRPr lang="en-US" altLang="ko-KR" b="1" baseline="-25000" dirty="0"/>
          </a:p>
        </p:txBody>
      </p:sp>
      <p:sp>
        <p:nvSpPr>
          <p:cNvPr id="7" name="직사각형 6"/>
          <p:cNvSpPr/>
          <p:nvPr/>
        </p:nvSpPr>
        <p:spPr>
          <a:xfrm>
            <a:off x="2627784" y="116632"/>
            <a:ext cx="432048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/>
              <a:t>9.</a:t>
            </a:r>
            <a:r>
              <a:rPr lang="ko-KR" altLang="en-US" sz="2000" b="1" dirty="0" smtClean="0"/>
              <a:t>경향신문사 임원진 청탁행위 </a:t>
            </a:r>
            <a:endParaRPr lang="en-US" altLang="ko-KR" sz="20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pic>
        <p:nvPicPr>
          <p:cNvPr id="2050" name="Picture 2" descr="C:\Users\jonghyouk\Desktop\DS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27" y="676506"/>
            <a:ext cx="2874108" cy="5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nghyouk\Desktop\이미지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72260"/>
            <a:ext cx="2891639" cy="51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323528" y="1124744"/>
            <a:ext cx="8352928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2015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년 </a:t>
            </a:r>
            <a:r>
              <a:rPr lang="en-US" altLang="ko-KR" sz="1600" dirty="0" smtClean="0"/>
              <a:t>2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월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토이키노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대표와 부친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경향신문 </a:t>
            </a:r>
            <a:r>
              <a:rPr lang="en-US" altLang="ko-KR" sz="1600" dirty="0"/>
              <a:t>D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상무가 만남</a:t>
            </a:r>
            <a:r>
              <a:rPr lang="en-US" altLang="ko-KR" sz="1600" dirty="0" smtClean="0"/>
              <a:t>.</a:t>
            </a:r>
          </a:p>
          <a:p>
            <a:pPr marL="342900" marR="0" lvl="0" indent="-34290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이 자리에서 </a:t>
            </a:r>
            <a:r>
              <a:rPr lang="en-US" altLang="ko-KR" sz="1600" noProof="0" dirty="0"/>
              <a:t>D</a:t>
            </a:r>
            <a:r>
              <a:rPr lang="ko-KR" altLang="en-US" sz="1600" dirty="0" smtClean="0"/>
              <a:t>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상무는 경향신문의 부당한 처사를 인정하고</a:t>
            </a:r>
            <a:r>
              <a:rPr kumimoji="0" lang="ko-KR" alt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일정부분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에 이에 대해 사과함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lvl="0" indent="-342900">
              <a:lnSpc>
                <a:spcPct val="16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하지만 일련의 사태에 경향신문사는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`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사업하다 보면 흔히 있을 수 있는 일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 `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다른 사람들을 이렇게 퐁피두 사태로 항의하지 않는다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로 대응하며 약자가 손해보고 항의로 하지 못하는 부당한 현실을 당연한 것으로 여기고 받아들이라는 태도로 일관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이후 다른 자리에서 </a:t>
            </a:r>
            <a:r>
              <a:rPr lang="en-US" altLang="ko-KR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상무는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토이키노와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경향신문사와의 분쟁해결을 약속하며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토이키노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대표의 부친에게 </a:t>
            </a:r>
            <a:r>
              <a:rPr kumimoji="0" lang="ko-KR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경향아트힐의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사업적 편의를 약속하며 경향신문사의 방송사업 진출에 관한 사업을 논의함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600" dirty="0" smtClean="0">
                <a:solidFill>
                  <a:srgbClr val="FF0000"/>
                </a:solidFill>
              </a:rPr>
              <a:t>경향신문사 퐁피두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입점</a:t>
            </a:r>
            <a:r>
              <a:rPr lang="ko-KR" altLang="en-US" sz="1600" dirty="0" smtClean="0">
                <a:solidFill>
                  <a:srgbClr val="FF0000"/>
                </a:solidFill>
              </a:rPr>
              <a:t> 사태 이후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토이키노</a:t>
            </a:r>
            <a:r>
              <a:rPr lang="ko-KR" altLang="en-US" sz="1600" dirty="0" smtClean="0">
                <a:solidFill>
                  <a:srgbClr val="FF0000"/>
                </a:solidFill>
              </a:rPr>
              <a:t> 대표는 혼란스러운 상황과 이어지는 </a:t>
            </a:r>
            <a:r>
              <a:rPr lang="en-US" altLang="ko-KR" sz="1600" dirty="0">
                <a:solidFill>
                  <a:srgbClr val="FF0000"/>
                </a:solidFill>
              </a:rPr>
              <a:t>D</a:t>
            </a:r>
            <a:r>
              <a:rPr lang="ko-KR" altLang="en-US" sz="1600" dirty="0" smtClean="0">
                <a:solidFill>
                  <a:srgbClr val="FF0000"/>
                </a:solidFill>
              </a:rPr>
              <a:t> 상무의 조건 </a:t>
            </a:r>
            <a:r>
              <a:rPr lang="en-US" altLang="ko-KR" sz="1600" dirty="0" smtClean="0">
                <a:solidFill>
                  <a:srgbClr val="FF0000"/>
                </a:solidFill>
              </a:rPr>
              <a:t>(</a:t>
            </a:r>
            <a:r>
              <a:rPr lang="ko-KR" altLang="en-US" sz="1600" dirty="0" smtClean="0">
                <a:solidFill>
                  <a:srgbClr val="FF0000"/>
                </a:solidFill>
              </a:rPr>
              <a:t>전체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경향아트힐</a:t>
            </a:r>
            <a:r>
              <a:rPr lang="ko-KR" altLang="en-US" sz="1600" dirty="0" smtClean="0">
                <a:solidFill>
                  <a:srgbClr val="FF0000"/>
                </a:solidFill>
              </a:rPr>
              <a:t> 대관을 노력해 줄 것</a:t>
            </a:r>
            <a:r>
              <a:rPr lang="en-US" altLang="ko-KR" sz="1600" dirty="0" smtClean="0">
                <a:solidFill>
                  <a:srgbClr val="FF0000"/>
                </a:solidFill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</a:rPr>
              <a:t>투자를 유치 할 것</a:t>
            </a:r>
            <a:r>
              <a:rPr lang="en-US" altLang="ko-KR" sz="1600" dirty="0" smtClean="0">
                <a:solidFill>
                  <a:srgbClr val="FF0000"/>
                </a:solidFill>
              </a:rPr>
              <a:t>) </a:t>
            </a:r>
            <a:r>
              <a:rPr lang="ko-KR" altLang="en-US" sz="1600" dirty="0" smtClean="0">
                <a:solidFill>
                  <a:srgbClr val="FF0000"/>
                </a:solidFill>
              </a:rPr>
              <a:t>을 노력하면 살아남을 것이라 판단하고 </a:t>
            </a:r>
            <a:r>
              <a:rPr lang="en-US" altLang="ko-KR" sz="1600" dirty="0" smtClean="0">
                <a:solidFill>
                  <a:srgbClr val="FF0000"/>
                </a:solidFill>
              </a:rPr>
              <a:t>2016</a:t>
            </a:r>
            <a:r>
              <a:rPr lang="ko-KR" altLang="en-US" sz="1600" dirty="0" smtClean="0">
                <a:solidFill>
                  <a:srgbClr val="FF0000"/>
                </a:solidFill>
              </a:rPr>
              <a:t>년 </a:t>
            </a:r>
            <a:r>
              <a:rPr lang="en-US" altLang="ko-KR" sz="1600" dirty="0" smtClean="0">
                <a:solidFill>
                  <a:srgbClr val="FF0000"/>
                </a:solidFill>
              </a:rPr>
              <a:t>3</a:t>
            </a:r>
            <a:r>
              <a:rPr lang="ko-KR" altLang="en-US" sz="1600" dirty="0" smtClean="0">
                <a:solidFill>
                  <a:srgbClr val="FF0000"/>
                </a:solidFill>
              </a:rPr>
              <a:t>월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부터</a:t>
            </a:r>
            <a:r>
              <a:rPr lang="ko-KR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</a:rPr>
              <a:t>7</a:t>
            </a:r>
            <a:r>
              <a:rPr lang="ko-KR" altLang="en-US" sz="1600" dirty="0" smtClean="0">
                <a:solidFill>
                  <a:srgbClr val="FF0000"/>
                </a:solidFill>
              </a:rPr>
              <a:t>개월 동안 </a:t>
            </a:r>
            <a:r>
              <a:rPr lang="ko-KR" altLang="en-US" sz="1600" dirty="0" err="1" smtClean="0">
                <a:solidFill>
                  <a:srgbClr val="FF0000"/>
                </a:solidFill>
              </a:rPr>
              <a:t>경향아트힐</a:t>
            </a:r>
            <a:r>
              <a:rPr lang="ko-KR" altLang="en-US" sz="1600" dirty="0" smtClean="0">
                <a:solidFill>
                  <a:srgbClr val="FF0000"/>
                </a:solidFill>
              </a:rPr>
              <a:t> 전체 대관 사업에 노력함</a:t>
            </a:r>
            <a:r>
              <a:rPr lang="en-US" altLang="ko-KR" sz="1600" dirty="0" smtClean="0">
                <a:solidFill>
                  <a:srgbClr val="FF0000"/>
                </a:solidFill>
              </a:rPr>
              <a:t>.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2016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11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월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상무는 </a:t>
            </a:r>
            <a:r>
              <a:rPr lang="ko-KR" alt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토이키노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대표의 부친에게 은행권회사의 어떤 자리를 갈 수 있도록 힘써줄 것을 약속하며 그 대가로 경향신문사의 문화사업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방송사업의 사업적 편의를 제공해 줄 것을 요청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그리고  전 문화부 장관과의 만남을 주선해 줄 것을 부탁함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이후 성사됨</a:t>
            </a:r>
            <a:r>
              <a:rPr lang="en-US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411760" y="404664"/>
            <a:ext cx="468052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/>
              <a:t>경향신문사  </a:t>
            </a:r>
            <a:r>
              <a:rPr lang="en-US" altLang="ko-KR" sz="2000" b="1" dirty="0" smtClean="0"/>
              <a:t>D</a:t>
            </a:r>
            <a:r>
              <a:rPr lang="ko-KR" altLang="en-US" sz="2000" b="1" dirty="0" smtClean="0"/>
              <a:t>상무 청탁내용 </a:t>
            </a:r>
            <a:endParaRPr lang="en-US" altLang="ko-KR" sz="2000" b="1" dirty="0" smtClean="0"/>
          </a:p>
          <a:p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>
          <a:xfrm>
            <a:off x="-36512" y="5733256"/>
            <a:ext cx="93245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대일 광업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(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달아실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)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투자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제안서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0" y="5387975"/>
            <a:ext cx="93245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 신문사 </a:t>
            </a:r>
            <a:r>
              <a:rPr lang="en-US" altLang="ko-KR" sz="1600" b="1" dirty="0">
                <a:latin typeface="+mj-lt"/>
                <a:ea typeface="+mj-ea"/>
                <a:cs typeface="+mj-cs"/>
              </a:rPr>
              <a:t>D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상무의 의뢰로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전체 대관을 위해</a:t>
            </a:r>
            <a:r>
              <a:rPr kumimoji="0" lang="ko-KR" alt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진행된 내용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C:\Users\user\Desktop\이미지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4030" y="836712"/>
            <a:ext cx="3126322" cy="2207559"/>
          </a:xfrm>
          <a:prstGeom prst="rect">
            <a:avLst/>
          </a:prstGeom>
          <a:noFill/>
        </p:spPr>
      </p:pic>
      <p:pic>
        <p:nvPicPr>
          <p:cNvPr id="3077" name="Picture 5" descr="C:\Users\user\Desktop\이미지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190" y="836712"/>
            <a:ext cx="3126322" cy="2200339"/>
          </a:xfrm>
          <a:prstGeom prst="rect">
            <a:avLst/>
          </a:prstGeom>
          <a:noFill/>
        </p:spPr>
      </p:pic>
      <p:pic>
        <p:nvPicPr>
          <p:cNvPr id="3078" name="Picture 6" descr="C:\Users\user\Desktop\이미지 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56992"/>
            <a:ext cx="3129932" cy="2203948"/>
          </a:xfrm>
          <a:prstGeom prst="rect">
            <a:avLst/>
          </a:prstGeom>
          <a:noFill/>
        </p:spPr>
      </p:pic>
      <p:pic>
        <p:nvPicPr>
          <p:cNvPr id="3079" name="Picture 7" descr="C:\Users\user\Desktop\이미지 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356992"/>
            <a:ext cx="3126322" cy="2193119"/>
          </a:xfrm>
          <a:prstGeom prst="rect">
            <a:avLst/>
          </a:prstGeom>
          <a:noFill/>
        </p:spPr>
      </p:pic>
      <p:pic>
        <p:nvPicPr>
          <p:cNvPr id="3080" name="Picture 8" descr="C:\Users\user\Desktop\이미지 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356992"/>
            <a:ext cx="2828490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신세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1185"/>
            <a:ext cx="7114348" cy="2717719"/>
          </a:xfrm>
          <a:prstGeom prst="rect">
            <a:avLst/>
          </a:prstGeom>
          <a:noFill/>
        </p:spPr>
      </p:pic>
      <p:pic>
        <p:nvPicPr>
          <p:cNvPr id="3075" name="Picture 3" descr="C:\Users\user\Desktop\신세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102" y="3004061"/>
            <a:ext cx="6945281" cy="2657187"/>
          </a:xfrm>
          <a:prstGeom prst="rect">
            <a:avLst/>
          </a:prstGeom>
          <a:noFill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0" y="5387975"/>
            <a:ext cx="93245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 신문사 </a:t>
            </a:r>
            <a:r>
              <a:rPr lang="en-US" altLang="ko-KR" sz="1600" b="1" dirty="0">
                <a:latin typeface="+mj-lt"/>
                <a:ea typeface="+mj-ea"/>
                <a:cs typeface="+mj-cs"/>
              </a:rPr>
              <a:t>D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상무의 의뢰로 </a:t>
            </a: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전체 대관을 위해</a:t>
            </a:r>
            <a:r>
              <a:rPr kumimoji="0" lang="ko-KR" alt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진행된 내용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-36512" y="5805264"/>
            <a:ext cx="93245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신세계 투자 제안서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nghyouk\Desktop\ㄱㅎ\전체 대관 계약서 초안\전관 대관 계약서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212976"/>
            <a:ext cx="5040560" cy="344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onghyouk\Desktop\ㄱㅎ\전체 대관 계약서 초안\전관 대관 계약서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" y="-99392"/>
            <a:ext cx="4644515" cy="38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2051720" y="4797152"/>
            <a:ext cx="97210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dirty="0" smtClean="0"/>
              <a:t>임대 </a:t>
            </a:r>
            <a:r>
              <a:rPr lang="ko-KR" altLang="en-US" sz="2000" b="1" dirty="0" err="1" smtClean="0"/>
              <a:t>사업국과</a:t>
            </a:r>
            <a:r>
              <a:rPr lang="ko-KR" altLang="en-US" sz="2000" b="1" dirty="0" smtClean="0"/>
              <a:t> 진행한 계약서 초안</a:t>
            </a:r>
            <a:endParaRPr lang="ko-KR" altLang="en-US" sz="2000" b="1" dirty="0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4067944" y="5517232"/>
            <a:ext cx="554461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 신문사 </a:t>
            </a:r>
            <a:r>
              <a:rPr lang="en-US" altLang="ko-KR" sz="1600" b="1" dirty="0">
                <a:latin typeface="+mj-lt"/>
                <a:ea typeface="+mj-ea"/>
                <a:cs typeface="+mj-cs"/>
              </a:rPr>
              <a:t>D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상무의 의뢰로 </a:t>
            </a: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전체 대관을 위해</a:t>
            </a:r>
            <a:r>
              <a:rPr kumimoji="0" lang="ko-KR" alt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진행된 내용</a:t>
            </a:r>
            <a:endParaRPr kumimoji="0" lang="en-US" altLang="ko-KR" sz="16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051720" y="3284984"/>
            <a:ext cx="9721080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1600" b="1" dirty="0" smtClean="0"/>
              <a:t>전체 대관 업무 진행 문자 내역</a:t>
            </a:r>
            <a:endParaRPr lang="ko-KR" altLang="en-US" sz="1600" b="1" dirty="0"/>
          </a:p>
        </p:txBody>
      </p:sp>
      <p:pic>
        <p:nvPicPr>
          <p:cNvPr id="3074" name="Picture 2" descr="C:\Users\jonghyouk\Desktop\이미지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01594" cy="34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nghyouk\Desktop\이미지 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1908335" cy="34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743400" y="1067682"/>
            <a:ext cx="5149080" cy="5391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60000"/>
              </a:lnSpc>
            </a:pPr>
            <a:r>
              <a:rPr lang="ko-KR" altLang="en-US" sz="1400" b="1" dirty="0" smtClean="0"/>
              <a:t>항상 </a:t>
            </a:r>
            <a:r>
              <a:rPr lang="en-US" altLang="ko-KR" sz="1400" b="1" dirty="0" smtClean="0"/>
              <a:t>8</a:t>
            </a:r>
            <a:r>
              <a:rPr lang="ko-KR" altLang="en-US" sz="1400" b="1" dirty="0" smtClean="0"/>
              <a:t>층 </a:t>
            </a:r>
            <a:r>
              <a:rPr lang="ko-KR" altLang="en-US" sz="1400" b="1" dirty="0" err="1" smtClean="0"/>
              <a:t>임대사업국</a:t>
            </a:r>
            <a:r>
              <a:rPr lang="ko-KR" altLang="en-US" sz="1400" b="1" dirty="0" smtClean="0"/>
              <a:t> 어두운 회의 실로 들어간다</a:t>
            </a:r>
            <a:r>
              <a:rPr lang="en-US" altLang="ko-KR" sz="1400" b="1" dirty="0" smtClean="0"/>
              <a:t>. </a:t>
            </a:r>
            <a:r>
              <a:rPr lang="ko-KR" altLang="en-US" sz="1400" b="1" dirty="0" smtClean="0"/>
              <a:t>마치 취조실 같다</a:t>
            </a:r>
            <a:r>
              <a:rPr lang="en-US" altLang="ko-KR" sz="1400" b="1" dirty="0" smtClean="0"/>
              <a:t>. </a:t>
            </a:r>
            <a:r>
              <a:rPr lang="ko-KR" altLang="en-US" sz="1400" b="1" dirty="0" smtClean="0"/>
              <a:t>항상 권위적인 말투로 </a:t>
            </a:r>
            <a:r>
              <a:rPr lang="en-US" altLang="ko-KR" sz="1400" b="1" dirty="0" smtClean="0"/>
              <a:t>8</a:t>
            </a:r>
            <a:r>
              <a:rPr lang="ko-KR" altLang="en-US" sz="1400" b="1" dirty="0" smtClean="0"/>
              <a:t>층으로 올라오라는 경향 측의 요구</a:t>
            </a:r>
            <a:r>
              <a:rPr lang="en-US" altLang="ko-KR" sz="1400" b="1" dirty="0" smtClean="0"/>
              <a:t>(</a:t>
            </a:r>
            <a:r>
              <a:rPr lang="en-US" altLang="ko-KR" sz="1400" b="1" dirty="0"/>
              <a:t>D</a:t>
            </a:r>
            <a:r>
              <a:rPr lang="ko-KR" altLang="en-US" sz="1400" b="1" dirty="0" smtClean="0"/>
              <a:t> 상무 의뢰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로 투자사업을 유치하려는 </a:t>
            </a:r>
            <a:r>
              <a:rPr lang="ko-KR" altLang="en-US" sz="1400" b="1" dirty="0" err="1" smtClean="0"/>
              <a:t>토이키노</a:t>
            </a:r>
            <a:r>
              <a:rPr lang="ko-KR" altLang="en-US" sz="1400" b="1" dirty="0" smtClean="0"/>
              <a:t> 입장에서는 투자자를 경향 측에 소개하는 것 자체가 매번 난감했다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여러 명의 투자자와 임대를 원하는 사람들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문화사업 관련자 등 경향 </a:t>
            </a:r>
            <a:r>
              <a:rPr lang="ko-KR" altLang="en-US" sz="1400" b="1" dirty="0" err="1" smtClean="0"/>
              <a:t>임대사업국과</a:t>
            </a:r>
            <a:r>
              <a:rPr lang="ko-KR" altLang="en-US" sz="1400" b="1" dirty="0" smtClean="0"/>
              <a:t> 미팅한 당사자들은 일관되게 자기들의 주장 만하고 고압적인 태도로 일관하는 경향 측의 태도에 불쾌감을 표현했다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토이키노</a:t>
            </a:r>
            <a:r>
              <a:rPr lang="ko-KR" altLang="en-US" sz="1400" b="1" dirty="0" smtClean="0"/>
              <a:t> 투자자 이상헌 대표의 </a:t>
            </a:r>
            <a:r>
              <a:rPr lang="ko-KR" altLang="en-US" sz="1400" b="1" dirty="0" err="1" smtClean="0"/>
              <a:t>공정위</a:t>
            </a:r>
            <a:r>
              <a:rPr lang="ko-KR" altLang="en-US" sz="1400" b="1" dirty="0" smtClean="0"/>
              <a:t> 제보 내용 요약</a:t>
            </a:r>
            <a:r>
              <a:rPr lang="en-US" altLang="ko-KR" sz="1400" b="1" dirty="0" smtClean="0"/>
              <a:t>)</a:t>
            </a:r>
          </a:p>
          <a:p>
            <a:pPr algn="just">
              <a:lnSpc>
                <a:spcPct val="160000"/>
              </a:lnSpc>
            </a:pPr>
            <a:endParaRPr lang="en-US" altLang="ko-KR" sz="1400" b="1" dirty="0" smtClean="0"/>
          </a:p>
          <a:p>
            <a:pPr algn="just">
              <a:lnSpc>
                <a:spcPct val="160000"/>
              </a:lnSpc>
            </a:pPr>
            <a:r>
              <a:rPr lang="en-US" altLang="ko-KR" sz="1400" b="1" dirty="0" smtClean="0"/>
              <a:t>2017</a:t>
            </a:r>
            <a:r>
              <a:rPr lang="ko-KR" altLang="en-US" sz="1400" b="1" dirty="0" smtClean="0"/>
              <a:t>년 </a:t>
            </a:r>
            <a:r>
              <a:rPr lang="en-US" altLang="ko-KR" sz="1400" b="1" dirty="0" smtClean="0"/>
              <a:t>2</a:t>
            </a:r>
            <a:r>
              <a:rPr lang="ko-KR" altLang="en-US" sz="1400" b="1" dirty="0" smtClean="0"/>
              <a:t>월 임대계약이 파기된 </a:t>
            </a:r>
            <a:r>
              <a:rPr lang="ko-KR" altLang="en-US" sz="1400" b="1" dirty="0" err="1" smtClean="0"/>
              <a:t>토이키노의</a:t>
            </a:r>
            <a:r>
              <a:rPr lang="ko-KR" altLang="en-US" sz="1400" b="1" dirty="0" smtClean="0"/>
              <a:t> 공동투자를 진행했던 </a:t>
            </a:r>
            <a:r>
              <a:rPr lang="ko-KR" altLang="en-US" sz="1400" b="1" dirty="0" err="1" smtClean="0"/>
              <a:t>플레닛</a:t>
            </a:r>
            <a:r>
              <a:rPr lang="ko-KR" altLang="en-US" sz="1400" b="1" dirty="0" smtClean="0"/>
              <a:t> 박스의 </a:t>
            </a:r>
            <a:r>
              <a:rPr lang="ko-KR" altLang="en-US" sz="1400" b="1" dirty="0" err="1" smtClean="0"/>
              <a:t>최해송</a:t>
            </a:r>
            <a:r>
              <a:rPr lang="ko-KR" altLang="en-US" sz="1400" b="1" dirty="0" smtClean="0"/>
              <a:t> 대표는 수시로 바뀌는 경향 측의 임대료와 아무 대비 없는 노후한 건물 상태</a:t>
            </a:r>
            <a:r>
              <a:rPr lang="en-US" altLang="ko-KR" sz="1400" b="1" dirty="0" smtClean="0"/>
              <a:t>(</a:t>
            </a:r>
            <a:r>
              <a:rPr lang="en-US" altLang="ko-KR" sz="1400" b="1" u="sng" dirty="0" smtClean="0"/>
              <a:t>2017</a:t>
            </a:r>
            <a:r>
              <a:rPr lang="ko-KR" altLang="en-US" sz="1400" b="1" u="sng" dirty="0" smtClean="0"/>
              <a:t>년 </a:t>
            </a:r>
            <a:r>
              <a:rPr lang="en-US" altLang="ko-KR" sz="1400" b="1" u="sng" dirty="0" smtClean="0"/>
              <a:t>7</a:t>
            </a:r>
            <a:r>
              <a:rPr lang="ko-KR" altLang="en-US" sz="1400" b="1" u="sng" dirty="0" smtClean="0"/>
              <a:t>월 기준 건물 외벽 타일이 떨어져 인명피해가 발생할 수 있는 상태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에 격분하여 결국 계약을 파기했다</a:t>
            </a:r>
            <a:r>
              <a:rPr lang="en-US" altLang="ko-KR" sz="2000" b="1" dirty="0" smtClean="0"/>
              <a:t>.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endParaRPr lang="ko-KR" altLang="en-US" sz="2000" b="1" dirty="0"/>
          </a:p>
        </p:txBody>
      </p:sp>
      <p:sp>
        <p:nvSpPr>
          <p:cNvPr id="3" name="직사각형 2"/>
          <p:cNvSpPr/>
          <p:nvPr/>
        </p:nvSpPr>
        <p:spPr>
          <a:xfrm>
            <a:off x="683568" y="1178168"/>
            <a:ext cx="2952328" cy="4392488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151620" y="3554432"/>
            <a:ext cx="2052228" cy="936104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1547664" y="2824798"/>
            <a:ext cx="504056" cy="5040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339752" y="2834352"/>
            <a:ext cx="504056" cy="5040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971600" y="4634552"/>
            <a:ext cx="504056" cy="5040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547664" y="4634552"/>
            <a:ext cx="504056" cy="5040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2177734" y="4634552"/>
            <a:ext cx="504056" cy="5040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2843808" y="4634552"/>
            <a:ext cx="504056" cy="5040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043608" y="2321004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smtClean="0"/>
              <a:t>경향</a:t>
            </a:r>
            <a:r>
              <a:rPr lang="en-US" altLang="ko-KR" sz="1100" b="1" dirty="0"/>
              <a:t> </a:t>
            </a:r>
            <a:r>
              <a:rPr lang="ko-KR" altLang="en-US" sz="1100" b="1" dirty="0" err="1" smtClean="0"/>
              <a:t>임대사업국</a:t>
            </a: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E </a:t>
            </a:r>
            <a:r>
              <a:rPr lang="ko-KR" altLang="en-US" sz="1100" b="1" dirty="0" smtClean="0"/>
              <a:t>국장</a:t>
            </a:r>
            <a:r>
              <a:rPr lang="en-US" altLang="ko-KR" sz="1100" b="1" dirty="0" smtClean="0"/>
              <a:t>,</a:t>
            </a:r>
            <a:r>
              <a:rPr lang="ko-KR" altLang="en-US" sz="1100" b="1" dirty="0" smtClean="0"/>
              <a:t> 경향직원 </a:t>
            </a:r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15" name="직사각형 14"/>
          <p:cNvSpPr/>
          <p:nvPr/>
        </p:nvSpPr>
        <p:spPr>
          <a:xfrm>
            <a:off x="1331640" y="5210616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err="1" smtClean="0"/>
              <a:t>토이키노</a:t>
            </a: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, </a:t>
            </a:r>
            <a:r>
              <a:rPr lang="ko-KR" altLang="en-US" sz="1100" b="1" dirty="0" smtClean="0"/>
              <a:t>문화사업 투자자 </a:t>
            </a:r>
            <a:endParaRPr lang="en-US" altLang="ko-KR" b="1" dirty="0"/>
          </a:p>
        </p:txBody>
      </p:sp>
      <p:sp>
        <p:nvSpPr>
          <p:cNvPr id="16" name="직사각형 15"/>
          <p:cNvSpPr/>
          <p:nvPr/>
        </p:nvSpPr>
        <p:spPr>
          <a:xfrm>
            <a:off x="503548" y="3194392"/>
            <a:ext cx="36004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03548" y="3598067"/>
            <a:ext cx="36004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79512" y="2762344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smtClean="0"/>
              <a:t>입구</a:t>
            </a:r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21" name="직사각형 20"/>
          <p:cNvSpPr/>
          <p:nvPr/>
        </p:nvSpPr>
        <p:spPr>
          <a:xfrm>
            <a:off x="755576" y="5633372"/>
            <a:ext cx="29523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/>
              <a:t>투자자명단 </a:t>
            </a:r>
            <a:r>
              <a:rPr lang="en-US" altLang="ko-KR" sz="1100" b="1" dirty="0" smtClean="0"/>
              <a:t>– </a:t>
            </a:r>
            <a:r>
              <a:rPr lang="ko-KR" altLang="en-US" sz="1100" b="1" dirty="0" smtClean="0"/>
              <a:t>박규상 박사</a:t>
            </a:r>
            <a:r>
              <a:rPr lang="en-US" altLang="ko-KR" sz="1100" b="1" dirty="0" smtClean="0"/>
              <a:t>(</a:t>
            </a:r>
            <a:r>
              <a:rPr lang="ko-KR" altLang="en-US" sz="1100" b="1" dirty="0" smtClean="0"/>
              <a:t>교육사업</a:t>
            </a:r>
            <a:r>
              <a:rPr lang="en-US" altLang="ko-KR" sz="1100" b="1" dirty="0" smtClean="0"/>
              <a:t>), </a:t>
            </a:r>
            <a:r>
              <a:rPr lang="ko-KR" altLang="en-US" sz="1100" b="1" dirty="0" smtClean="0"/>
              <a:t>이상헌 대표</a:t>
            </a:r>
            <a:r>
              <a:rPr lang="en-US" altLang="ko-KR" sz="1100" b="1" dirty="0" smtClean="0"/>
              <a:t>, </a:t>
            </a:r>
            <a:r>
              <a:rPr lang="ko-KR" altLang="en-US" sz="1100" b="1" dirty="0" smtClean="0"/>
              <a:t>장갑수 이사</a:t>
            </a:r>
            <a:r>
              <a:rPr lang="en-US" altLang="ko-KR" sz="1100" b="1" dirty="0" smtClean="0"/>
              <a:t>(</a:t>
            </a:r>
            <a:r>
              <a:rPr lang="ko-KR" altLang="en-US" sz="1100" b="1" dirty="0" smtClean="0"/>
              <a:t>전시사업</a:t>
            </a:r>
            <a:r>
              <a:rPr lang="en-US" altLang="ko-KR" sz="1100" b="1" dirty="0" smtClean="0"/>
              <a:t>), </a:t>
            </a:r>
            <a:r>
              <a:rPr lang="ko-KR" altLang="en-US" sz="1100" b="1" dirty="0" smtClean="0"/>
              <a:t>이현호</a:t>
            </a:r>
            <a:r>
              <a:rPr lang="en-US" altLang="ko-KR" sz="1100" b="1" dirty="0" smtClean="0"/>
              <a:t> CGV), </a:t>
            </a:r>
            <a:r>
              <a:rPr lang="ko-KR" altLang="en-US" sz="1100" b="1" dirty="0" smtClean="0"/>
              <a:t>김철 대표</a:t>
            </a:r>
            <a:r>
              <a:rPr lang="en-US" altLang="ko-KR" sz="1100" b="1" dirty="0" smtClean="0"/>
              <a:t>(</a:t>
            </a:r>
            <a:r>
              <a:rPr lang="ko-KR" altLang="en-US" sz="1100" b="1" dirty="0" smtClean="0"/>
              <a:t>극장사업</a:t>
            </a:r>
            <a:r>
              <a:rPr lang="en-US" altLang="ko-KR" sz="1100" b="1" dirty="0" smtClean="0"/>
              <a:t>), </a:t>
            </a:r>
            <a:r>
              <a:rPr lang="ko-KR" altLang="en-US" sz="1100" b="1" dirty="0" err="1" smtClean="0"/>
              <a:t>최해송</a:t>
            </a:r>
            <a:r>
              <a:rPr lang="ko-KR" altLang="en-US" sz="1100" b="1" dirty="0" smtClean="0"/>
              <a:t> 대표</a:t>
            </a:r>
            <a:r>
              <a:rPr lang="en-US" altLang="ko-KR" sz="1100" b="1" dirty="0" smtClean="0"/>
              <a:t>(</a:t>
            </a:r>
            <a:r>
              <a:rPr lang="ko-KR" altLang="en-US" sz="1100" b="1" dirty="0" smtClean="0"/>
              <a:t>공동투자</a:t>
            </a:r>
            <a:r>
              <a:rPr lang="ko-KR" altLang="en-US" sz="1100" b="1" dirty="0"/>
              <a:t>자</a:t>
            </a:r>
            <a:r>
              <a:rPr lang="en-US" altLang="ko-KR" sz="1100" b="1" dirty="0" smtClean="0"/>
              <a:t>) ,</a:t>
            </a:r>
            <a:r>
              <a:rPr lang="ko-KR" altLang="en-US" sz="1100" b="1" dirty="0" err="1" smtClean="0"/>
              <a:t>토이마루</a:t>
            </a:r>
            <a:r>
              <a:rPr lang="ko-KR" altLang="en-US" sz="1100" b="1" dirty="0" smtClean="0"/>
              <a:t> 대표</a:t>
            </a:r>
            <a:r>
              <a:rPr lang="en-US" altLang="ko-KR" sz="1100" b="1" dirty="0" smtClean="0"/>
              <a:t>, </a:t>
            </a:r>
            <a:r>
              <a:rPr lang="ko-KR" altLang="en-US" sz="1100" b="1" dirty="0" smtClean="0"/>
              <a:t>등등 </a:t>
            </a:r>
            <a:endParaRPr lang="en-US" altLang="ko-KR" b="1" dirty="0"/>
          </a:p>
        </p:txBody>
      </p:sp>
      <p:sp>
        <p:nvSpPr>
          <p:cNvPr id="22" name="직사각형 21"/>
          <p:cNvSpPr/>
          <p:nvPr/>
        </p:nvSpPr>
        <p:spPr>
          <a:xfrm>
            <a:off x="1403648" y="116887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 smtClean="0"/>
              <a:t>8</a:t>
            </a:r>
            <a:r>
              <a:rPr lang="ko-KR" altLang="en-US" sz="1100" b="1" dirty="0" smtClean="0"/>
              <a:t>층 </a:t>
            </a:r>
            <a:r>
              <a:rPr lang="ko-KR" altLang="en-US" sz="1100" b="1" dirty="0" err="1" smtClean="0"/>
              <a:t>임대사업국</a:t>
            </a:r>
            <a:r>
              <a:rPr lang="ko-KR" altLang="en-US" sz="1100" b="1" dirty="0" smtClean="0"/>
              <a:t> 내부 </a:t>
            </a:r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-324544" y="-99392"/>
            <a:ext cx="97210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 smtClean="0"/>
              <a:t>10. </a:t>
            </a:r>
            <a:r>
              <a:rPr lang="ko-KR" altLang="en-US" sz="2000" b="1" dirty="0" smtClean="0"/>
              <a:t>경향신문사 </a:t>
            </a:r>
            <a:r>
              <a:rPr lang="ko-KR" altLang="en-US" sz="2000" b="1" dirty="0" err="1" smtClean="0"/>
              <a:t>임대사업국</a:t>
            </a:r>
            <a:r>
              <a:rPr lang="ko-KR" altLang="en-US" sz="2000" b="1" dirty="0" smtClean="0"/>
              <a:t> 불공정 임대료 적용 및 임대료 사기 의혹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371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359532" y="476673"/>
            <a:ext cx="838893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/>
              <a:t>임대 계약서 공정성이 취약</a:t>
            </a:r>
            <a:endParaRPr lang="en-US" altLang="ko-KR" b="1" dirty="0" smtClean="0"/>
          </a:p>
          <a:p>
            <a:pPr>
              <a:lnSpc>
                <a:spcPct val="150000"/>
              </a:lnSpc>
            </a:pPr>
            <a:endParaRPr lang="en-US" altLang="ko-KR" b="1" dirty="0" smtClean="0"/>
          </a:p>
          <a:p>
            <a:pPr>
              <a:lnSpc>
                <a:spcPct val="150000"/>
              </a:lnSpc>
            </a:pPr>
            <a:r>
              <a:rPr lang="ko-KR" altLang="en-US" b="1" dirty="0" smtClean="0"/>
              <a:t>제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자의 중재가 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공인중계사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법무사 등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없는 임대계약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항상 임대 </a:t>
            </a:r>
            <a:r>
              <a:rPr lang="ko-KR" altLang="en-US" b="1" dirty="0" err="1" smtClean="0"/>
              <a:t>사업국</a:t>
            </a:r>
            <a:r>
              <a:rPr lang="ko-KR" altLang="en-US" b="1" dirty="0" smtClean="0"/>
              <a:t> 사무실로 불러 계약사항을 조율하고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경향신문사가 제시한 계약서 조건에서 절대로 합의를 하지 않음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기준없는</a:t>
            </a:r>
            <a:r>
              <a:rPr lang="ko-KR" altLang="en-US" b="1" dirty="0" smtClean="0"/>
              <a:t> 월세와 관리비 등 비상식적인 계약서 내용과 형식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제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자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공인중계사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법무사 등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가 없는 공정성 없는 계약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수요자가 필요로 하는 계약이라고 간파되면 강압적이고 일방적인 태도를 취함</a:t>
            </a:r>
            <a:r>
              <a:rPr lang="en-US" altLang="ko-KR" b="1" dirty="0" smtClean="0"/>
              <a:t>.</a:t>
            </a:r>
            <a:endParaRPr lang="en-US" altLang="ko-KR" b="1" dirty="0"/>
          </a:p>
        </p:txBody>
      </p:sp>
      <p:sp>
        <p:nvSpPr>
          <p:cNvPr id="3" name="부제목 2"/>
          <p:cNvSpPr txBox="1">
            <a:spLocks/>
          </p:cNvSpPr>
          <p:nvPr/>
        </p:nvSpPr>
        <p:spPr>
          <a:xfrm>
            <a:off x="467544" y="3356992"/>
            <a:ext cx="8208912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정작 피해 보는 사람은 늘 정해져 있습니다</a:t>
            </a:r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lang="en-US" altLang="ko-K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그러면 애초 계약서를 제대로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쓰면 될 것 아닌가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?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교과서 적인 해법은 이렇게 </a:t>
            </a:r>
            <a:endParaRPr lang="en-US" altLang="ko-K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간단합니다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하지만 이것은 세상 물정과는 동 떨어진 참 순진한 이야기입니다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그런 계약서가 가능하기나 할까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?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만약 있다고 해도 제대로 된 보상요구가 가능</a:t>
            </a:r>
            <a:endParaRPr lang="en-US" altLang="ko-K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하기나 할까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? </a:t>
            </a:r>
            <a:r>
              <a:rPr kumimoji="0" lang="ko-KR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altLang="ko-KR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95536" y="3789040"/>
            <a:ext cx="8352928" cy="2520280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83568" y="483287"/>
            <a:ext cx="7992888" cy="713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2400" b="1" dirty="0" smtClean="0"/>
              <a:t>Ⅰ. </a:t>
            </a:r>
            <a:r>
              <a:rPr lang="ko-KR" altLang="en-US" sz="2400" b="1" dirty="0" smtClean="0"/>
              <a:t>고발내용의 배경 및 사전 참조 내용</a:t>
            </a:r>
            <a:endParaRPr lang="en-US" altLang="ko-KR" sz="2400" b="1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611560" y="2340582"/>
            <a:ext cx="7992888" cy="2456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2000" b="1" dirty="0" smtClean="0"/>
              <a:t>경향신문사 </a:t>
            </a:r>
            <a:r>
              <a:rPr lang="ko-KR" altLang="en-US" sz="2000" b="1" dirty="0" err="1" smtClean="0"/>
              <a:t>경향아트힐</a:t>
            </a:r>
            <a:r>
              <a:rPr lang="ko-KR" altLang="en-US" sz="2000" b="1" dirty="0" smtClean="0"/>
              <a:t> 임대사업의 역사 </a:t>
            </a:r>
            <a:endParaRPr lang="en-US" altLang="ko-KR" sz="2000" b="1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2000" b="1" dirty="0" smtClean="0"/>
              <a:t>경향신문사와 </a:t>
            </a:r>
            <a:r>
              <a:rPr lang="ko-KR" altLang="en-US" sz="2000" b="1" dirty="0" err="1" smtClean="0"/>
              <a:t>토이키노의</a:t>
            </a:r>
            <a:r>
              <a:rPr lang="ko-KR" altLang="en-US" sz="2000" b="1" dirty="0" smtClean="0"/>
              <a:t> 동업 계약 이전의 관계</a:t>
            </a:r>
            <a:endParaRPr lang="en-US" altLang="ko-KR" sz="2000" b="1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2000" b="1" dirty="0" smtClean="0"/>
              <a:t>경향신문사와 </a:t>
            </a:r>
            <a:r>
              <a:rPr lang="ko-KR" altLang="en-US" sz="2000" b="1" dirty="0" err="1" smtClean="0"/>
              <a:t>토이키노</a:t>
            </a:r>
            <a:r>
              <a:rPr lang="ko-KR" altLang="en-US" sz="2000" b="1" dirty="0" smtClean="0"/>
              <a:t> 동업사업 소개</a:t>
            </a:r>
            <a:endParaRPr lang="en-US" altLang="ko-KR" sz="2000" b="1" dirty="0" smtClean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2000" b="1" dirty="0" smtClean="0"/>
              <a:t>경향신문사 관계도</a:t>
            </a: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nghyouk\Desktop\ㄱㅎ\플레닛박스 계약서\최혜송 계약서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4525533" cy="317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nghyouk\Desktop\ㄱㅎ\플레닛박스 계약서\최혜송 계약서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" y="3755779"/>
            <a:ext cx="4536504" cy="22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4679504" y="726226"/>
            <a:ext cx="4212976" cy="5391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60000"/>
              </a:lnSpc>
            </a:pPr>
            <a:r>
              <a:rPr lang="ko-KR" altLang="en-US" sz="1400" b="1" dirty="0" err="1" smtClean="0"/>
              <a:t>플레닛</a:t>
            </a:r>
            <a:r>
              <a:rPr lang="ko-KR" altLang="en-US" sz="1400" b="1" dirty="0" smtClean="0"/>
              <a:t> 박스 </a:t>
            </a:r>
            <a:r>
              <a:rPr lang="ko-KR" altLang="en-US" sz="1400" b="1" dirty="0" err="1" smtClean="0"/>
              <a:t>최해송</a:t>
            </a:r>
            <a:r>
              <a:rPr lang="ko-KR" altLang="en-US" sz="1400" b="1" dirty="0" smtClean="0"/>
              <a:t> 대표의 계약서 </a:t>
            </a:r>
            <a:endParaRPr lang="en-US" altLang="ko-KR" sz="1400" b="1" dirty="0" smtClean="0"/>
          </a:p>
          <a:p>
            <a:pPr algn="just">
              <a:lnSpc>
                <a:spcPct val="160000"/>
              </a:lnSpc>
            </a:pPr>
            <a:r>
              <a:rPr lang="ko-KR" altLang="en-US" sz="1400" b="1" dirty="0" err="1" smtClean="0"/>
              <a:t>최해송</a:t>
            </a:r>
            <a:r>
              <a:rPr lang="ko-KR" altLang="en-US" sz="1400" b="1" dirty="0" smtClean="0"/>
              <a:t> 대표가 </a:t>
            </a:r>
            <a:r>
              <a:rPr lang="ko-KR" altLang="en-US" sz="1400" b="1" dirty="0" err="1" smtClean="0"/>
              <a:t>토이키노</a:t>
            </a:r>
            <a:r>
              <a:rPr lang="ko-KR" altLang="en-US" sz="1400" b="1" dirty="0" smtClean="0"/>
              <a:t> 대표에게 하소연 하길 처음에 경향 측에서 임대료를 언급할 때 </a:t>
            </a:r>
            <a:r>
              <a:rPr lang="en-US" altLang="ko-KR" sz="1400" b="1" dirty="0" smtClean="0"/>
              <a:t>1.000</a:t>
            </a:r>
            <a:r>
              <a:rPr lang="ko-KR" altLang="en-US" sz="1400" b="1" dirty="0" smtClean="0"/>
              <a:t>만원을 이야기 했으나 계약서 상에는 갑자기 </a:t>
            </a:r>
            <a:r>
              <a:rPr lang="en-US" altLang="ko-KR" sz="1400" b="1" dirty="0" smtClean="0"/>
              <a:t>1.200</a:t>
            </a:r>
            <a:r>
              <a:rPr lang="ko-KR" altLang="en-US" sz="1400" b="1" dirty="0" smtClean="0"/>
              <a:t>만원으로 가격이 올라있었다고 함</a:t>
            </a:r>
            <a:r>
              <a:rPr lang="en-US" altLang="ko-KR" sz="1400" b="1" dirty="0" smtClean="0"/>
              <a:t>.</a:t>
            </a:r>
          </a:p>
          <a:p>
            <a:pPr algn="just">
              <a:lnSpc>
                <a:spcPct val="160000"/>
              </a:lnSpc>
            </a:pPr>
            <a:endParaRPr lang="en-US" altLang="ko-KR" sz="1400" b="1" dirty="0"/>
          </a:p>
          <a:p>
            <a:pPr algn="just">
              <a:lnSpc>
                <a:spcPct val="160000"/>
              </a:lnSpc>
            </a:pPr>
            <a:r>
              <a:rPr lang="ko-KR" altLang="en-US" sz="1400" b="1" dirty="0" smtClean="0"/>
              <a:t>계약 진행 당시 경향 임대사업국은 </a:t>
            </a:r>
            <a:r>
              <a:rPr lang="ko-KR" altLang="en-US" sz="1400" b="1" dirty="0" err="1" smtClean="0"/>
              <a:t>경향아트힐</a:t>
            </a:r>
            <a:r>
              <a:rPr lang="ko-KR" altLang="en-US" sz="1400" b="1" dirty="0" smtClean="0"/>
              <a:t> 건물 외벽 타일이 떨어져 지나가는 사람이 다칠 뻔한 사태가 발생했는데 이와 관련해 건물 외벽 보수 일정을 알려달라고 요청했으나 이를 무시했다고 함</a:t>
            </a:r>
            <a:r>
              <a:rPr lang="en-US" altLang="ko-KR" sz="1400" b="1" dirty="0" smtClean="0"/>
              <a:t>. (</a:t>
            </a:r>
            <a:r>
              <a:rPr lang="ko-KR" altLang="en-US" sz="1400" b="1" dirty="0" smtClean="0"/>
              <a:t>건물 외벽 보수는 </a:t>
            </a:r>
            <a:r>
              <a:rPr lang="en-US" altLang="ko-KR" sz="1400" b="1" dirty="0" smtClean="0"/>
              <a:t>7</a:t>
            </a:r>
            <a:r>
              <a:rPr lang="ko-KR" altLang="en-US" sz="1400" b="1" dirty="0" smtClean="0"/>
              <a:t>월 중순까지도 진행되고 있지 않은 상태 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 </a:t>
            </a:r>
            <a:endParaRPr lang="en-US" altLang="ko-KR" sz="1400" b="1" dirty="0" smtClean="0"/>
          </a:p>
          <a:p>
            <a:pPr algn="just">
              <a:lnSpc>
                <a:spcPct val="160000"/>
              </a:lnSpc>
            </a:pPr>
            <a:endParaRPr lang="en-US" altLang="ko-KR" sz="1400" b="1" dirty="0"/>
          </a:p>
          <a:p>
            <a:pPr algn="just">
              <a:lnSpc>
                <a:spcPct val="160000"/>
              </a:lnSpc>
            </a:pPr>
            <a:r>
              <a:rPr lang="ko-KR" altLang="en-US" sz="1400" b="1" dirty="0" smtClean="0"/>
              <a:t>더불어 경향신문사 </a:t>
            </a:r>
            <a:r>
              <a:rPr lang="ko-KR" altLang="en-US" sz="1400" b="1" dirty="0" err="1" smtClean="0"/>
              <a:t>임대사업국</a:t>
            </a:r>
            <a:r>
              <a:rPr lang="ko-KR" altLang="en-US" sz="1400" b="1" dirty="0" smtClean="0"/>
              <a:t> </a:t>
            </a:r>
            <a:r>
              <a:rPr lang="en-US" altLang="ko-KR" sz="1400" b="1" dirty="0"/>
              <a:t>E</a:t>
            </a:r>
            <a:r>
              <a:rPr lang="ko-KR" altLang="en-US" sz="1400" b="1" dirty="0" smtClean="0"/>
              <a:t> 국장은 </a:t>
            </a:r>
            <a:r>
              <a:rPr lang="ko-KR" altLang="en-US" sz="1400" b="1" dirty="0" err="1" smtClean="0"/>
              <a:t>토이키노</a:t>
            </a:r>
            <a:r>
              <a:rPr lang="ko-KR" altLang="en-US" sz="1400" b="1" dirty="0" smtClean="0"/>
              <a:t> 손대표를 압류 추심할 수 있도록 도와달라고 최대표에게 요청하였음</a:t>
            </a:r>
            <a:r>
              <a:rPr lang="en-US" altLang="ko-KR" sz="1400" b="1" dirty="0" smtClean="0"/>
              <a:t>.</a:t>
            </a:r>
            <a:endParaRPr lang="ko-KR" altLang="en-US" sz="2000" b="1" dirty="0"/>
          </a:p>
        </p:txBody>
      </p:sp>
      <p:sp>
        <p:nvSpPr>
          <p:cNvPr id="7" name="아래쪽 화살표 6"/>
          <p:cNvSpPr/>
          <p:nvPr/>
        </p:nvSpPr>
        <p:spPr>
          <a:xfrm>
            <a:off x="2123728" y="4005064"/>
            <a:ext cx="72008" cy="1440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864096" y="3701583"/>
            <a:ext cx="4572000" cy="303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 b="1" dirty="0" smtClean="0">
                <a:solidFill>
                  <a:srgbClr val="FF0000"/>
                </a:solidFill>
              </a:rPr>
              <a:t>경향 측에서 제시한 계약서에 금액 오타가 있음</a:t>
            </a:r>
            <a:endParaRPr lang="en-US" altLang="ko-KR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-36512" y="5013176"/>
            <a:ext cx="9217024" cy="1392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ko-KR" altLang="en-US" sz="1600" b="1" dirty="0" smtClean="0"/>
              <a:t>경향 </a:t>
            </a:r>
            <a:r>
              <a:rPr lang="ko-KR" altLang="en-US" sz="1600" b="1" dirty="0" err="1" smtClean="0"/>
              <a:t>아트힐</a:t>
            </a:r>
            <a:r>
              <a:rPr lang="ko-KR" altLang="en-US" sz="1600" b="1" dirty="0" smtClean="0"/>
              <a:t> 건물 외벽에 타일이 떨어지는 상황 사진</a:t>
            </a:r>
            <a:endParaRPr lang="en-US" altLang="ko-KR" sz="1600" b="1" dirty="0" smtClean="0"/>
          </a:p>
          <a:p>
            <a:pPr>
              <a:lnSpc>
                <a:spcPct val="160000"/>
              </a:lnSpc>
            </a:pP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(2017</a:t>
            </a:r>
            <a:r>
              <a:rPr lang="ko-KR" altLang="en-US" sz="1600" b="1" dirty="0" smtClean="0"/>
              <a:t>년 </a:t>
            </a:r>
            <a:r>
              <a:rPr lang="en-US" altLang="ko-KR" sz="1600" b="1" dirty="0" smtClean="0"/>
              <a:t>6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2</a:t>
            </a:r>
            <a:r>
              <a:rPr lang="ko-KR" altLang="en-US" sz="1600" b="1" dirty="0" smtClean="0"/>
              <a:t>일 오후 사진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동영상 촬영함</a:t>
            </a:r>
            <a:r>
              <a:rPr lang="en-US" altLang="ko-KR" sz="1600" b="1" dirty="0" smtClean="0"/>
              <a:t>)</a:t>
            </a:r>
          </a:p>
          <a:p>
            <a:pPr>
              <a:lnSpc>
                <a:spcPct val="160000"/>
              </a:lnSpc>
            </a:pPr>
            <a:r>
              <a:rPr lang="ko-KR" altLang="en-US" sz="1600" b="1" dirty="0" smtClean="0"/>
              <a:t>당시 경향 측에서는 별다른 안전 장치를 해놓지도 않았으며 정확한 보수 계획도 없는 상태였다</a:t>
            </a:r>
            <a:r>
              <a:rPr lang="en-US" altLang="ko-KR" sz="1600" b="1" dirty="0" smtClean="0"/>
              <a:t>.</a:t>
            </a:r>
          </a:p>
        </p:txBody>
      </p:sp>
      <p:pic>
        <p:nvPicPr>
          <p:cNvPr id="2050" name="Picture 2" descr="C:\Users\jonghyouk\Desktop\23031596_1489312834509036_597808638717672603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6712"/>
            <a:ext cx="470452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nghyouk\Desktop\23131770_1489312847842368_391320600171593304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91" y="836712"/>
            <a:ext cx="470452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4584" y="764704"/>
            <a:ext cx="9144000" cy="5832648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160000"/>
              </a:lnSpc>
              <a:buNone/>
            </a:pPr>
            <a:r>
              <a:rPr lang="en-US" altLang="ko-KR" sz="1400" dirty="0" smtClean="0"/>
              <a:t>2017</a:t>
            </a:r>
            <a:r>
              <a:rPr lang="ko-KR" altLang="en-US" sz="1400" dirty="0" smtClean="0"/>
              <a:t>년 </a:t>
            </a:r>
            <a:r>
              <a:rPr lang="en-US" altLang="ko-KR" sz="1400" dirty="0" smtClean="0"/>
              <a:t>3</a:t>
            </a:r>
            <a:r>
              <a:rPr lang="ko-KR" altLang="en-US" sz="1400" dirty="0" smtClean="0"/>
              <a:t>월부터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월까지 </a:t>
            </a:r>
            <a:r>
              <a:rPr lang="ko-KR" altLang="en-US" sz="1400" dirty="0" err="1" smtClean="0"/>
              <a:t>토이키노가</a:t>
            </a:r>
            <a:r>
              <a:rPr lang="ko-KR" altLang="en-US" sz="1400" dirty="0" smtClean="0"/>
              <a:t> 마지막으로 진행했던 프로젝트</a:t>
            </a:r>
            <a:r>
              <a:rPr lang="en-US" altLang="ko-KR" sz="1400" dirty="0" smtClean="0"/>
              <a:t>( </a:t>
            </a:r>
            <a:r>
              <a:rPr lang="ko-KR" altLang="en-US" sz="1400" dirty="0" err="1" smtClean="0"/>
              <a:t>플레닛박스와의</a:t>
            </a:r>
            <a:r>
              <a:rPr lang="ko-KR" altLang="en-US" sz="1400" dirty="0" smtClean="0"/>
              <a:t> 동업사업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이 </a:t>
            </a:r>
            <a:endParaRPr lang="en-US" altLang="ko-KR" sz="1400" dirty="0" smtClean="0"/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smtClean="0"/>
              <a:t>무산되고 </a:t>
            </a:r>
            <a:r>
              <a:rPr lang="en-US" altLang="ko-KR" sz="1400" dirty="0" smtClean="0"/>
              <a:t>7</a:t>
            </a:r>
            <a:r>
              <a:rPr lang="ko-KR" altLang="en-US" sz="1400" dirty="0" smtClean="0"/>
              <a:t>월 초 </a:t>
            </a:r>
            <a:r>
              <a:rPr lang="ko-KR" altLang="en-US" sz="1400" dirty="0" err="1" smtClean="0"/>
              <a:t>토이키노의</a:t>
            </a:r>
            <a:r>
              <a:rPr lang="ko-KR" altLang="en-US" sz="1400" dirty="0" smtClean="0"/>
              <a:t> 모든 전시품은 </a:t>
            </a:r>
            <a:r>
              <a:rPr lang="ko-KR" altLang="en-US" sz="1400" dirty="0" err="1" smtClean="0"/>
              <a:t>경향아트힐에서</a:t>
            </a:r>
            <a:r>
              <a:rPr lang="ko-KR" altLang="en-US" sz="1400" dirty="0" smtClean="0"/>
              <a:t> 철수함</a:t>
            </a:r>
            <a:r>
              <a:rPr lang="en-US" altLang="ko-KR" sz="1400" dirty="0" smtClean="0"/>
              <a:t>. </a:t>
            </a:r>
            <a:endParaRPr lang="ko-KR" altLang="en-US" sz="1400" dirty="0" smtClean="0"/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smtClean="0"/>
              <a:t>그런데 </a:t>
            </a:r>
            <a:r>
              <a:rPr lang="en-US" altLang="ko-KR" sz="1400" dirty="0" smtClean="0"/>
              <a:t>2017</a:t>
            </a:r>
            <a:r>
              <a:rPr lang="ko-KR" altLang="en-US" sz="1400" dirty="0" smtClean="0"/>
              <a:t>년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월경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완전한 전시장 명도를 위해 전시품과 구조물 해체 작업을 하는 과정에서 경향</a:t>
            </a:r>
            <a:endParaRPr lang="en-US" altLang="ko-KR" sz="1400" dirty="0" smtClean="0"/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smtClean="0"/>
              <a:t>신문사 측의 </a:t>
            </a:r>
            <a:r>
              <a:rPr lang="en-US" altLang="ko-KR" sz="1400" dirty="0" smtClean="0">
                <a:solidFill>
                  <a:srgbClr val="FF0000"/>
                </a:solidFill>
              </a:rPr>
              <a:t>A. </a:t>
            </a:r>
            <a:r>
              <a:rPr lang="en-US" altLang="ko-KR" sz="1400" dirty="0">
                <a:solidFill>
                  <a:srgbClr val="FF0000"/>
                </a:solidFill>
              </a:rPr>
              <a:t>F</a:t>
            </a:r>
            <a:r>
              <a:rPr lang="ko-KR" altLang="en-US" sz="1400" dirty="0" smtClean="0">
                <a:solidFill>
                  <a:srgbClr val="FF0000"/>
                </a:solidFill>
              </a:rPr>
              <a:t> 국장</a:t>
            </a:r>
            <a:r>
              <a:rPr lang="ko-KR" altLang="en-US" sz="1400" dirty="0" smtClean="0"/>
              <a:t>과 </a:t>
            </a:r>
            <a:r>
              <a:rPr lang="en-US" altLang="ko-KR" sz="1400" dirty="0" smtClean="0">
                <a:solidFill>
                  <a:srgbClr val="00B0F0"/>
                </a:solidFill>
              </a:rPr>
              <a:t>B. H</a:t>
            </a:r>
            <a:r>
              <a:rPr lang="ko-KR" altLang="en-US" sz="1400" dirty="0" smtClean="0">
                <a:solidFill>
                  <a:srgbClr val="00B0F0"/>
                </a:solidFill>
              </a:rPr>
              <a:t>사 </a:t>
            </a:r>
            <a:r>
              <a:rPr lang="en-US" altLang="ko-KR" sz="1400" dirty="0" smtClean="0">
                <a:solidFill>
                  <a:srgbClr val="00B0F0"/>
                </a:solidFill>
              </a:rPr>
              <a:t>H</a:t>
            </a:r>
            <a:r>
              <a:rPr lang="ko-KR" altLang="en-US" sz="1400" dirty="0" smtClean="0">
                <a:solidFill>
                  <a:srgbClr val="00B0F0"/>
                </a:solidFill>
              </a:rPr>
              <a:t>대표 </a:t>
            </a:r>
            <a:r>
              <a:rPr lang="ko-KR" altLang="en-US" sz="1400" dirty="0" smtClean="0"/>
              <a:t>의 또 다른 기이한 행각과 사업 회유가 </a:t>
            </a:r>
            <a:endParaRPr lang="en-US" altLang="ko-KR" sz="1400" dirty="0" smtClean="0"/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smtClean="0"/>
              <a:t>이어짐</a:t>
            </a:r>
            <a:r>
              <a:rPr lang="en-US" altLang="ko-KR" sz="1400" dirty="0" smtClean="0"/>
              <a:t>. </a:t>
            </a:r>
            <a:endParaRPr lang="ko-KR" altLang="en-US" sz="1400" dirty="0" smtClean="0"/>
          </a:p>
          <a:p>
            <a:pPr fontAlgn="base">
              <a:lnSpc>
                <a:spcPct val="160000"/>
              </a:lnSpc>
              <a:buNone/>
            </a:pPr>
            <a:r>
              <a:rPr lang="en-US" altLang="ko-KR" sz="1400" dirty="0" smtClean="0">
                <a:solidFill>
                  <a:srgbClr val="FF0000"/>
                </a:solidFill>
              </a:rPr>
              <a:t>A . 3</a:t>
            </a:r>
            <a:r>
              <a:rPr lang="ko-KR" altLang="en-US" sz="1400" dirty="0" smtClean="0">
                <a:solidFill>
                  <a:srgbClr val="FF0000"/>
                </a:solidFill>
              </a:rPr>
              <a:t>관 구조물이 누가 만들었는지 조차 파악이 안 된 </a:t>
            </a:r>
            <a:r>
              <a:rPr lang="en-US" altLang="ko-KR" sz="1400" dirty="0">
                <a:solidFill>
                  <a:srgbClr val="FF0000"/>
                </a:solidFill>
              </a:rPr>
              <a:t>F</a:t>
            </a:r>
            <a:r>
              <a:rPr lang="ko-KR" altLang="en-US" sz="1400" dirty="0" smtClean="0">
                <a:solidFill>
                  <a:srgbClr val="FF0000"/>
                </a:solidFill>
              </a:rPr>
              <a:t> 국장은 구조물 철거에 관해 문의하였고 </a:t>
            </a: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err="1" smtClean="0">
                <a:solidFill>
                  <a:srgbClr val="FF0000"/>
                </a:solidFill>
              </a:rPr>
              <a:t>토이키노가</a:t>
            </a:r>
            <a:r>
              <a:rPr lang="ko-KR" altLang="en-US" sz="1400" dirty="0" smtClean="0">
                <a:solidFill>
                  <a:srgbClr val="FF0000"/>
                </a:solidFill>
              </a:rPr>
              <a:t> 설치하지 않았다고 답변함</a:t>
            </a:r>
            <a:r>
              <a:rPr lang="en-US" altLang="ko-KR" sz="1400" dirty="0" smtClean="0">
                <a:solidFill>
                  <a:srgbClr val="FF0000"/>
                </a:solidFill>
              </a:rPr>
              <a:t>.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토이키노는</a:t>
            </a:r>
            <a:r>
              <a:rPr lang="ko-KR" altLang="en-US" sz="1400" dirty="0" smtClean="0">
                <a:solidFill>
                  <a:srgbClr val="FF0000"/>
                </a:solidFill>
              </a:rPr>
              <a:t> 이전의 전시 업체인 </a:t>
            </a:r>
            <a:r>
              <a:rPr lang="en-US" altLang="ko-KR" sz="1400" dirty="0" smtClean="0">
                <a:solidFill>
                  <a:srgbClr val="FF0000"/>
                </a:solidFill>
              </a:rPr>
              <a:t>&lt;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롤링볼뮤지엄</a:t>
            </a:r>
            <a:r>
              <a:rPr lang="en-US" altLang="ko-KR" sz="1400" dirty="0" smtClean="0">
                <a:solidFill>
                  <a:srgbClr val="FF0000"/>
                </a:solidFill>
              </a:rPr>
              <a:t>&gt;</a:t>
            </a:r>
            <a:r>
              <a:rPr lang="ko-KR" altLang="en-US" sz="1400" dirty="0" smtClean="0">
                <a:solidFill>
                  <a:srgbClr val="FF0000"/>
                </a:solidFill>
              </a:rPr>
              <a:t>이 만든 </a:t>
            </a: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smtClean="0">
                <a:solidFill>
                  <a:srgbClr val="FF0000"/>
                </a:solidFill>
              </a:rPr>
              <a:t>것이라고 설명하고 철거 견적은 뽑아준다고 함</a:t>
            </a:r>
            <a:r>
              <a:rPr lang="en-US" altLang="ko-KR" sz="1400" dirty="0" smtClean="0">
                <a:solidFill>
                  <a:srgbClr val="FF0000"/>
                </a:solidFill>
              </a:rPr>
              <a:t>. 2</a:t>
            </a:r>
            <a:r>
              <a:rPr lang="ko-KR" altLang="en-US" sz="1400" dirty="0" smtClean="0">
                <a:solidFill>
                  <a:srgbClr val="FF0000"/>
                </a:solidFill>
              </a:rPr>
              <a:t>관의 구조물은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토이키노가</a:t>
            </a:r>
            <a:r>
              <a:rPr lang="ko-KR" altLang="en-US" sz="1400" dirty="0" smtClean="0">
                <a:solidFill>
                  <a:srgbClr val="FF0000"/>
                </a:solidFill>
              </a:rPr>
              <a:t> 만든 것으로 철거를 </a:t>
            </a: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smtClean="0">
                <a:solidFill>
                  <a:srgbClr val="FF0000"/>
                </a:solidFill>
              </a:rPr>
              <a:t>해야 했기에 겸사겸사 견적을 받아 준다고 한 것</a:t>
            </a:r>
            <a:r>
              <a:rPr lang="en-US" altLang="ko-KR" sz="1400" dirty="0" smtClean="0">
                <a:solidFill>
                  <a:srgbClr val="FF0000"/>
                </a:solidFill>
              </a:rPr>
              <a:t>. </a:t>
            </a:r>
          </a:p>
          <a:p>
            <a:pPr fontAlgn="base">
              <a:lnSpc>
                <a:spcPct val="150000"/>
              </a:lnSpc>
              <a:buNone/>
            </a:pPr>
            <a:endParaRPr lang="en-US" altLang="ko-KR" sz="1400" dirty="0" smtClean="0"/>
          </a:p>
          <a:p>
            <a:pPr fontAlgn="base">
              <a:lnSpc>
                <a:spcPct val="150000"/>
              </a:lnSpc>
              <a:buNone/>
            </a:pPr>
            <a:r>
              <a:rPr lang="en-US" altLang="ko-KR" sz="1400" dirty="0">
                <a:solidFill>
                  <a:srgbClr val="FF0000"/>
                </a:solidFill>
              </a:rPr>
              <a:t>F</a:t>
            </a:r>
            <a:r>
              <a:rPr lang="ko-KR" altLang="en-US" sz="1400" dirty="0" smtClean="0">
                <a:solidFill>
                  <a:srgbClr val="FF0000"/>
                </a:solidFill>
              </a:rPr>
              <a:t> 국장은 통화할 때 마다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토이키노의</a:t>
            </a:r>
            <a:r>
              <a:rPr lang="ko-KR" altLang="en-US" sz="1400" dirty="0" smtClean="0">
                <a:solidFill>
                  <a:srgbClr val="FF0000"/>
                </a:solidFill>
              </a:rPr>
              <a:t> 비품 인수를 요청하여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토이키노의</a:t>
            </a:r>
            <a:r>
              <a:rPr lang="ko-KR" altLang="en-US" sz="1400" dirty="0" smtClean="0">
                <a:solidFill>
                  <a:srgbClr val="FF0000"/>
                </a:solidFill>
              </a:rPr>
              <a:t> 소유물을 수 차례에 걸쳐 </a:t>
            </a: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srgbClr val="FF0000"/>
                </a:solidFill>
              </a:rPr>
              <a:t>무상으로 인도함</a:t>
            </a:r>
            <a:r>
              <a:rPr lang="en-US" altLang="ko-KR" sz="1400" dirty="0" smtClean="0">
                <a:solidFill>
                  <a:srgbClr val="FF0000"/>
                </a:solidFill>
              </a:rPr>
              <a:t>. </a:t>
            </a:r>
            <a:r>
              <a:rPr lang="ko-KR" altLang="en-US" sz="1400" dirty="0" smtClean="0">
                <a:solidFill>
                  <a:srgbClr val="FF0000"/>
                </a:solidFill>
              </a:rPr>
              <a:t>남은 것은 두고 가라고 해서 </a:t>
            </a:r>
            <a:r>
              <a:rPr lang="en-US" altLang="ko-KR" sz="1400" dirty="0" smtClean="0">
                <a:solidFill>
                  <a:srgbClr val="FF0000"/>
                </a:solidFill>
              </a:rPr>
              <a:t>0.3</a:t>
            </a:r>
            <a:r>
              <a:rPr lang="ko-KR" altLang="en-US" sz="1400" dirty="0" smtClean="0">
                <a:solidFill>
                  <a:srgbClr val="FF0000"/>
                </a:solidFill>
              </a:rPr>
              <a:t>톤도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안되는</a:t>
            </a:r>
            <a:r>
              <a:rPr lang="ko-KR" altLang="en-US" sz="1400" dirty="0" smtClean="0">
                <a:solidFill>
                  <a:srgbClr val="FF0000"/>
                </a:solidFill>
              </a:rPr>
              <a:t> 폐기물은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경향아트힐</a:t>
            </a:r>
            <a:r>
              <a:rPr lang="ko-KR" altLang="en-US" sz="1400" dirty="0" smtClean="0">
                <a:solidFill>
                  <a:srgbClr val="FF0000"/>
                </a:solidFill>
              </a:rPr>
              <a:t> </a:t>
            </a:r>
            <a:r>
              <a:rPr lang="en-US" altLang="ko-KR" sz="1400" dirty="0" smtClean="0">
                <a:solidFill>
                  <a:srgbClr val="FF0000"/>
                </a:solidFill>
              </a:rPr>
              <a:t>2</a:t>
            </a:r>
            <a:r>
              <a:rPr lang="ko-KR" altLang="en-US" sz="1400" dirty="0" smtClean="0">
                <a:solidFill>
                  <a:srgbClr val="FF0000"/>
                </a:solidFill>
              </a:rPr>
              <a:t>관에 남겨둠</a:t>
            </a:r>
            <a:r>
              <a:rPr lang="en-US" altLang="ko-KR" sz="1400" dirty="0" smtClean="0">
                <a:solidFill>
                  <a:srgbClr val="FF0000"/>
                </a:solidFill>
              </a:rPr>
              <a:t>.</a:t>
            </a:r>
            <a:endParaRPr lang="ko-KR" altLang="en-US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50000"/>
              </a:lnSpc>
              <a:buNone/>
            </a:pP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50000"/>
              </a:lnSpc>
              <a:buNone/>
            </a:pPr>
            <a:r>
              <a:rPr lang="en-US" altLang="ko-KR" sz="1400" dirty="0" smtClean="0">
                <a:solidFill>
                  <a:srgbClr val="FF0000"/>
                </a:solidFill>
              </a:rPr>
              <a:t>5</a:t>
            </a:r>
            <a:r>
              <a:rPr lang="ko-KR" altLang="en-US" sz="1400" dirty="0" smtClean="0">
                <a:solidFill>
                  <a:srgbClr val="FF0000"/>
                </a:solidFill>
              </a:rPr>
              <a:t>개월 후 경향신문사 </a:t>
            </a:r>
            <a:r>
              <a:rPr lang="en-US" altLang="ko-KR" sz="1400" dirty="0" smtClean="0">
                <a:solidFill>
                  <a:srgbClr val="FF0000"/>
                </a:solidFill>
              </a:rPr>
              <a:t>F</a:t>
            </a:r>
            <a:r>
              <a:rPr lang="ko-KR" altLang="en-US" sz="1400" dirty="0" smtClean="0">
                <a:solidFill>
                  <a:srgbClr val="FF0000"/>
                </a:solidFill>
              </a:rPr>
              <a:t> 국장은 법정에서 위의 사실을 알고 있음에도 </a:t>
            </a:r>
            <a:r>
              <a:rPr lang="en-US" altLang="ko-KR" sz="1400" dirty="0" smtClean="0">
                <a:solidFill>
                  <a:srgbClr val="FF0000"/>
                </a:solidFill>
              </a:rPr>
              <a:t>1300</a:t>
            </a:r>
            <a:r>
              <a:rPr lang="ko-KR" altLang="en-US" sz="1400" dirty="0" smtClean="0">
                <a:solidFill>
                  <a:srgbClr val="FF0000"/>
                </a:solidFill>
              </a:rPr>
              <a:t>만원 철거 비용을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토이</a:t>
            </a: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50000"/>
              </a:lnSpc>
              <a:buNone/>
            </a:pPr>
            <a:r>
              <a:rPr lang="ko-KR" altLang="en-US" sz="1400" dirty="0" err="1" smtClean="0">
                <a:solidFill>
                  <a:srgbClr val="FF0000"/>
                </a:solidFill>
              </a:rPr>
              <a:t>키노가</a:t>
            </a:r>
            <a:r>
              <a:rPr lang="ko-KR" altLang="en-US" sz="1400" dirty="0" smtClean="0">
                <a:solidFill>
                  <a:srgbClr val="FF0000"/>
                </a:solidFill>
              </a:rPr>
              <a:t> 지급하라고 주장을 하고 자신이 가져가겠다고 남은 짐을 두라고 언급한 것은</a:t>
            </a:r>
            <a:r>
              <a:rPr lang="en-US" altLang="ko-KR" sz="1400" dirty="0" smtClean="0">
                <a:solidFill>
                  <a:srgbClr val="FF0000"/>
                </a:solidFill>
              </a:rPr>
              <a:t>,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토이키노가</a:t>
            </a:r>
            <a:r>
              <a:rPr lang="ko-KR" altLang="en-US" sz="1400" dirty="0" smtClean="0">
                <a:solidFill>
                  <a:srgbClr val="FF0000"/>
                </a:solidFill>
              </a:rPr>
              <a:t>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완</a:t>
            </a: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srgbClr val="FF0000"/>
                </a:solidFill>
              </a:rPr>
              <a:t>전 명도하지 않은 것이라며 주장</a:t>
            </a:r>
            <a:r>
              <a:rPr lang="en-US" altLang="ko-KR" sz="1400" dirty="0" smtClean="0">
                <a:solidFill>
                  <a:srgbClr val="FF0000"/>
                </a:solidFill>
              </a:rPr>
              <a:t>, </a:t>
            </a:r>
            <a:r>
              <a:rPr lang="ko-KR" altLang="en-US" sz="1400" dirty="0" smtClean="0">
                <a:solidFill>
                  <a:srgbClr val="FF0000"/>
                </a:solidFill>
              </a:rPr>
              <a:t>지금까지</a:t>
            </a:r>
            <a:r>
              <a:rPr lang="en-US" altLang="ko-KR" sz="1400" dirty="0" smtClean="0">
                <a:solidFill>
                  <a:srgbClr val="FF0000"/>
                </a:solidFill>
              </a:rPr>
              <a:t>(2017</a:t>
            </a:r>
            <a:r>
              <a:rPr lang="ko-KR" altLang="en-US" sz="1400" dirty="0" smtClean="0">
                <a:solidFill>
                  <a:srgbClr val="FF0000"/>
                </a:solidFill>
              </a:rPr>
              <a:t>년 </a:t>
            </a:r>
            <a:r>
              <a:rPr lang="en-US" altLang="ko-KR" sz="1400" dirty="0" smtClean="0">
                <a:solidFill>
                  <a:srgbClr val="FF0000"/>
                </a:solidFill>
              </a:rPr>
              <a:t>11</a:t>
            </a:r>
            <a:r>
              <a:rPr lang="ko-KR" altLang="en-US" sz="1400" dirty="0" smtClean="0">
                <a:solidFill>
                  <a:srgbClr val="FF0000"/>
                </a:solidFill>
              </a:rPr>
              <a:t>월</a:t>
            </a:r>
            <a:r>
              <a:rPr lang="en-US" altLang="ko-KR" sz="1400" dirty="0" smtClean="0">
                <a:solidFill>
                  <a:srgbClr val="FF0000"/>
                </a:solidFill>
              </a:rPr>
              <a:t>3</a:t>
            </a:r>
            <a:r>
              <a:rPr lang="ko-KR" altLang="en-US" sz="1400" dirty="0" smtClean="0">
                <a:solidFill>
                  <a:srgbClr val="FF0000"/>
                </a:solidFill>
              </a:rPr>
              <a:t>일 기준</a:t>
            </a:r>
            <a:r>
              <a:rPr lang="en-US" altLang="ko-KR" sz="1400" dirty="0" smtClean="0">
                <a:solidFill>
                  <a:srgbClr val="FF0000"/>
                </a:solidFill>
              </a:rPr>
              <a:t>) </a:t>
            </a:r>
            <a:r>
              <a:rPr lang="ko-KR" altLang="en-US" sz="1400" dirty="0" smtClean="0">
                <a:solidFill>
                  <a:srgbClr val="FF0000"/>
                </a:solidFill>
              </a:rPr>
              <a:t>완전 명도를 하지 않았다며 </a:t>
            </a:r>
            <a:r>
              <a:rPr lang="en-US" altLang="ko-KR" sz="1400" dirty="0" smtClean="0">
                <a:solidFill>
                  <a:srgbClr val="FF0000"/>
                </a:solidFill>
              </a:rPr>
              <a:t>11</a:t>
            </a:r>
            <a:r>
              <a:rPr lang="ko-KR" altLang="en-US" sz="1400" dirty="0" smtClean="0">
                <a:solidFill>
                  <a:srgbClr val="FF0000"/>
                </a:solidFill>
              </a:rPr>
              <a:t>월까지의</a:t>
            </a:r>
            <a:endParaRPr lang="en-US" altLang="ko-KR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srgbClr val="FF0000"/>
                </a:solidFill>
              </a:rPr>
              <a:t>임대료로 </a:t>
            </a:r>
            <a:r>
              <a:rPr lang="en-US" altLang="ko-KR" sz="1400" dirty="0" smtClean="0">
                <a:solidFill>
                  <a:srgbClr val="FF0000"/>
                </a:solidFill>
              </a:rPr>
              <a:t>1</a:t>
            </a:r>
            <a:r>
              <a:rPr lang="ko-KR" altLang="en-US" sz="1400" dirty="0" smtClean="0">
                <a:solidFill>
                  <a:srgbClr val="FF0000"/>
                </a:solidFill>
              </a:rPr>
              <a:t>억이 넘는 돈을 법정에서 주장함</a:t>
            </a:r>
            <a:r>
              <a:rPr lang="en-US" altLang="ko-KR" sz="1400" dirty="0" smtClean="0">
                <a:solidFill>
                  <a:srgbClr val="FF0000"/>
                </a:solidFill>
              </a:rPr>
              <a:t>. </a:t>
            </a:r>
            <a:endParaRPr lang="ko-KR" altLang="en-US" sz="1400" dirty="0" smtClean="0">
              <a:solidFill>
                <a:srgbClr val="FF0000"/>
              </a:solidFill>
            </a:endParaRPr>
          </a:p>
          <a:p>
            <a:pPr fontAlgn="base">
              <a:lnSpc>
                <a:spcPct val="160000"/>
              </a:lnSpc>
              <a:buNone/>
            </a:pPr>
            <a:endParaRPr lang="ko-KR" altLang="en-US" sz="1400" dirty="0" smtClean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616024" y="-38742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noProof="0" dirty="0" smtClean="0">
                <a:latin typeface="+mj-lt"/>
                <a:ea typeface="+mj-ea"/>
                <a:cs typeface="+mj-cs"/>
              </a:rPr>
              <a:t>11. 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2017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년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6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월 이후의 경향신문사와 </a:t>
            </a:r>
            <a:r>
              <a:rPr lang="ko-KR" altLang="en-US" sz="2000" b="1" dirty="0" err="1" smtClean="0">
                <a:latin typeface="+mj-lt"/>
                <a:ea typeface="+mj-ea"/>
                <a:cs typeface="+mj-cs"/>
              </a:rPr>
              <a:t>토이키노의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 상황 </a:t>
            </a:r>
            <a:endParaRPr lang="en-US" altLang="ko-KR" sz="2000" b="1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9552" y="0"/>
            <a:ext cx="8229600" cy="6408712"/>
          </a:xfrm>
        </p:spPr>
        <p:txBody>
          <a:bodyPr>
            <a:normAutofit/>
          </a:bodyPr>
          <a:lstStyle/>
          <a:p>
            <a:pPr fontAlgn="base">
              <a:lnSpc>
                <a:spcPct val="160000"/>
              </a:lnSpc>
              <a:buNone/>
            </a:pPr>
            <a:r>
              <a:rPr lang="en-US" altLang="ko-KR" sz="1400" dirty="0" smtClean="0">
                <a:solidFill>
                  <a:srgbClr val="00B0F0"/>
                </a:solidFill>
              </a:rPr>
              <a:t>B. 6</a:t>
            </a:r>
            <a:r>
              <a:rPr lang="ko-KR" altLang="en-US" sz="1400" dirty="0" smtClean="0">
                <a:solidFill>
                  <a:srgbClr val="00B0F0"/>
                </a:solidFill>
              </a:rPr>
              <a:t>월</a:t>
            </a:r>
            <a:r>
              <a:rPr lang="en-US" altLang="ko-KR" sz="1400" dirty="0" smtClean="0">
                <a:solidFill>
                  <a:srgbClr val="00B0F0"/>
                </a:solidFill>
              </a:rPr>
              <a:t>, </a:t>
            </a:r>
            <a:r>
              <a:rPr lang="ko-KR" altLang="en-US" sz="1400" dirty="0" smtClean="0">
                <a:solidFill>
                  <a:srgbClr val="00B0F0"/>
                </a:solidFill>
              </a:rPr>
              <a:t>최대표와 경향신문사의 임대 계약이 파기되자 </a:t>
            </a:r>
            <a:r>
              <a:rPr lang="en-US" altLang="ko-KR" sz="1400" dirty="0" smtClean="0">
                <a:solidFill>
                  <a:srgbClr val="00B0F0"/>
                </a:solidFill>
              </a:rPr>
              <a:t>H</a:t>
            </a:r>
            <a:r>
              <a:rPr lang="ko-KR" altLang="en-US" sz="1400" dirty="0" smtClean="0">
                <a:solidFill>
                  <a:srgbClr val="00B0F0"/>
                </a:solidFill>
              </a:rPr>
              <a:t>사 </a:t>
            </a:r>
            <a:r>
              <a:rPr lang="en-US" altLang="ko-KR" sz="1400" dirty="0" smtClean="0">
                <a:solidFill>
                  <a:srgbClr val="00B0F0"/>
                </a:solidFill>
              </a:rPr>
              <a:t>H </a:t>
            </a:r>
            <a:r>
              <a:rPr lang="ko-KR" altLang="en-US" sz="1400" dirty="0" smtClean="0">
                <a:solidFill>
                  <a:srgbClr val="00B0F0"/>
                </a:solidFill>
              </a:rPr>
              <a:t>대표는 다시 </a:t>
            </a:r>
            <a:r>
              <a:rPr lang="en-US" altLang="ko-KR" sz="1400" dirty="0" smtClean="0">
                <a:solidFill>
                  <a:srgbClr val="00B0F0"/>
                </a:solidFill>
              </a:rPr>
              <a:t>&lt;</a:t>
            </a:r>
            <a:r>
              <a:rPr lang="ko-KR" altLang="en-US" sz="1400" dirty="0" err="1" smtClean="0">
                <a:solidFill>
                  <a:srgbClr val="00B0F0"/>
                </a:solidFill>
              </a:rPr>
              <a:t>토이키노</a:t>
            </a:r>
            <a:r>
              <a:rPr lang="en-US" altLang="ko-KR" sz="1400" dirty="0" smtClean="0">
                <a:solidFill>
                  <a:srgbClr val="00B0F0"/>
                </a:solidFill>
              </a:rPr>
              <a:t>&gt;</a:t>
            </a:r>
            <a:r>
              <a:rPr lang="ko-KR" altLang="en-US" sz="1400" dirty="0" smtClean="0">
                <a:solidFill>
                  <a:srgbClr val="00B0F0"/>
                </a:solidFill>
              </a:rPr>
              <a:t>가 남아서</a:t>
            </a:r>
            <a:endParaRPr lang="en-US" altLang="ko-KR" sz="1400" dirty="0" smtClean="0">
              <a:solidFill>
                <a:srgbClr val="00B0F0"/>
              </a:solidFill>
            </a:endParaRPr>
          </a:p>
          <a:p>
            <a:pPr fontAlgn="base">
              <a:lnSpc>
                <a:spcPct val="160000"/>
              </a:lnSpc>
              <a:buNone/>
            </a:pPr>
            <a:r>
              <a:rPr lang="en-US" altLang="ko-KR" sz="1400" dirty="0" smtClean="0">
                <a:solidFill>
                  <a:srgbClr val="00B0F0"/>
                </a:solidFill>
              </a:rPr>
              <a:t>2</a:t>
            </a:r>
            <a:r>
              <a:rPr lang="ko-KR" altLang="en-US" sz="1400" dirty="0" smtClean="0">
                <a:solidFill>
                  <a:srgbClr val="00B0F0"/>
                </a:solidFill>
              </a:rPr>
              <a:t>관과 </a:t>
            </a:r>
            <a:r>
              <a:rPr lang="en-US" altLang="ko-KR" sz="1400" dirty="0" smtClean="0">
                <a:solidFill>
                  <a:srgbClr val="00B0F0"/>
                </a:solidFill>
              </a:rPr>
              <a:t>3</a:t>
            </a:r>
            <a:r>
              <a:rPr lang="ko-KR" altLang="en-US" sz="1400" dirty="0" smtClean="0">
                <a:solidFill>
                  <a:srgbClr val="00B0F0"/>
                </a:solidFill>
              </a:rPr>
              <a:t>관을 자신과 같이 운영하자며 회유함</a:t>
            </a:r>
            <a:r>
              <a:rPr lang="en-US" altLang="ko-KR" sz="1400" dirty="0" smtClean="0">
                <a:solidFill>
                  <a:srgbClr val="00B0F0"/>
                </a:solidFill>
              </a:rPr>
              <a:t>. </a:t>
            </a:r>
            <a:r>
              <a:rPr lang="ko-KR" altLang="en-US" sz="1400" dirty="0" smtClean="0">
                <a:solidFill>
                  <a:srgbClr val="00B0F0"/>
                </a:solidFill>
              </a:rPr>
              <a:t>급기야  </a:t>
            </a:r>
            <a:r>
              <a:rPr lang="en-US" altLang="ko-KR" sz="1400" dirty="0" smtClean="0">
                <a:solidFill>
                  <a:srgbClr val="00B0F0"/>
                </a:solidFill>
              </a:rPr>
              <a:t>H</a:t>
            </a:r>
            <a:r>
              <a:rPr lang="ko-KR" altLang="en-US" sz="1400" dirty="0" smtClean="0">
                <a:solidFill>
                  <a:srgbClr val="00B0F0"/>
                </a:solidFill>
              </a:rPr>
              <a:t>대표는 </a:t>
            </a:r>
            <a:r>
              <a:rPr lang="en-US" altLang="ko-KR" sz="1400" dirty="0" smtClean="0">
                <a:solidFill>
                  <a:srgbClr val="00B0F0"/>
                </a:solidFill>
              </a:rPr>
              <a:t>&lt;</a:t>
            </a:r>
            <a:r>
              <a:rPr lang="ko-KR" altLang="en-US" sz="1400" dirty="0" err="1" smtClean="0">
                <a:solidFill>
                  <a:srgbClr val="00B0F0"/>
                </a:solidFill>
              </a:rPr>
              <a:t>토이키노</a:t>
            </a:r>
            <a:r>
              <a:rPr lang="en-US" altLang="ko-KR" sz="1400" dirty="0" smtClean="0">
                <a:solidFill>
                  <a:srgbClr val="00B0F0"/>
                </a:solidFill>
              </a:rPr>
              <a:t>&gt;</a:t>
            </a:r>
            <a:r>
              <a:rPr lang="ko-KR" altLang="en-US" sz="1400" dirty="0" smtClean="0">
                <a:solidFill>
                  <a:srgbClr val="00B0F0"/>
                </a:solidFill>
              </a:rPr>
              <a:t>에게 계속 사업 자금을 가</a:t>
            </a:r>
            <a:endParaRPr lang="en-US" altLang="ko-KR" sz="1400" dirty="0" smtClean="0">
              <a:solidFill>
                <a:srgbClr val="00B0F0"/>
              </a:solidFill>
            </a:endParaRPr>
          </a:p>
          <a:p>
            <a:pPr fontAlgn="base">
              <a:lnSpc>
                <a:spcPct val="160000"/>
              </a:lnSpc>
              <a:buNone/>
            </a:pPr>
            <a:r>
              <a:rPr lang="ko-KR" altLang="en-US" sz="1400" dirty="0" smtClean="0">
                <a:solidFill>
                  <a:srgbClr val="00B0F0"/>
                </a:solidFill>
              </a:rPr>
              <a:t>져오라고 독촉하며 박물관 사업 진행을 종용</a:t>
            </a:r>
            <a:r>
              <a:rPr lang="en-US" altLang="ko-KR" sz="1400" dirty="0" smtClean="0">
                <a:solidFill>
                  <a:srgbClr val="00B0F0"/>
                </a:solidFill>
              </a:rPr>
              <a:t>.</a:t>
            </a:r>
            <a:r>
              <a:rPr lang="en-US" altLang="ko-KR" sz="1400" dirty="0" smtClean="0"/>
              <a:t> </a:t>
            </a:r>
          </a:p>
          <a:p>
            <a:pPr fontAlgn="base">
              <a:lnSpc>
                <a:spcPct val="160000"/>
              </a:lnSpc>
              <a:buNone/>
            </a:pPr>
            <a:endParaRPr lang="ko-KR" altLang="en-US" sz="1400" dirty="0" smtClean="0"/>
          </a:p>
          <a:p>
            <a:pPr fontAlgn="base">
              <a:lnSpc>
                <a:spcPct val="160000"/>
              </a:lnSpc>
              <a:buNone/>
            </a:pPr>
            <a:endParaRPr lang="ko-KR" altLang="en-US" dirty="0"/>
          </a:p>
        </p:txBody>
      </p:sp>
      <p:pic>
        <p:nvPicPr>
          <p:cNvPr id="4" name="Picture 3" descr="C:\Users\user\Downloads\photo_0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61048"/>
            <a:ext cx="3445198" cy="2328419"/>
          </a:xfrm>
          <a:prstGeom prst="rect">
            <a:avLst/>
          </a:prstGeom>
          <a:noFill/>
        </p:spPr>
      </p:pic>
      <p:pic>
        <p:nvPicPr>
          <p:cNvPr id="5" name="Picture 4" descr="C:\Users\user\Downloads\photo_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443" y="1460621"/>
            <a:ext cx="3496941" cy="2328419"/>
          </a:xfrm>
          <a:prstGeom prst="rect">
            <a:avLst/>
          </a:prstGeom>
          <a:noFill/>
        </p:spPr>
      </p:pic>
      <p:pic>
        <p:nvPicPr>
          <p:cNvPr id="7" name="Picture 3" descr="C:\Users\user\Desktop\이미지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051" y="1485503"/>
            <a:ext cx="3317611" cy="4607793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251520" y="6300028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 smtClean="0"/>
              <a:t> 구조물 철거에 관한 경향신문사의 내용증명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nghyouk\Desktop\신진춘 최초 계약서 초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616624" cy="43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467544" y="-1871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noProof="0" dirty="0" smtClean="0">
                <a:latin typeface="+mj-lt"/>
                <a:ea typeface="+mj-ea"/>
                <a:cs typeface="+mj-cs"/>
              </a:rPr>
              <a:t>12. </a:t>
            </a:r>
            <a:r>
              <a:rPr lang="ko-KR" altLang="en-US" sz="2000" b="1" noProof="0" dirty="0" smtClean="0">
                <a:latin typeface="+mj-lt"/>
                <a:ea typeface="+mj-ea"/>
                <a:cs typeface="+mj-cs"/>
              </a:rPr>
              <a:t>결론</a:t>
            </a:r>
            <a:endParaRPr lang="en-US" altLang="ko-KR" sz="2000" b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51520" y="5445224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ko-KR" altLang="en-US" sz="1600" b="1" dirty="0" smtClean="0"/>
              <a:t>경향신문사는</a:t>
            </a:r>
            <a:r>
              <a:rPr lang="en-US" altLang="ko-KR" sz="1600" b="1" dirty="0" smtClean="0"/>
              <a:t> </a:t>
            </a:r>
            <a:r>
              <a:rPr lang="ko-KR" altLang="en-US" sz="1600" b="1" dirty="0" smtClean="0"/>
              <a:t>마치 자신들이 사법기관인 것처럼 행동한다</a:t>
            </a:r>
            <a:r>
              <a:rPr lang="en-US" altLang="ko-KR" sz="1600" b="1" dirty="0" smtClean="0"/>
              <a:t>.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ko-KR" altLang="en-US" sz="1600" b="1" dirty="0" smtClean="0"/>
              <a:t>압류와 추심을 앞세우는 등 원칙 없는 독재국가의 전형을 보여준다</a:t>
            </a:r>
            <a:r>
              <a:rPr lang="en-US" altLang="ko-KR" sz="1600" b="1" dirty="0" smtClean="0"/>
              <a:t>.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ko-KR" altLang="en-US" sz="1200" b="1" dirty="0" smtClean="0"/>
              <a:t>경향신문사의 사업 행태</a:t>
            </a:r>
            <a:r>
              <a:rPr lang="en-US" altLang="ko-KR" sz="1200" b="1" dirty="0" smtClean="0"/>
              <a:t>(</a:t>
            </a:r>
            <a:r>
              <a:rPr lang="ko-KR" altLang="en-US" sz="1200" b="1" dirty="0" err="1" smtClean="0"/>
              <a:t>토이키노</a:t>
            </a:r>
            <a:r>
              <a:rPr lang="ko-KR" altLang="en-US" sz="1200" b="1" dirty="0" smtClean="0"/>
              <a:t> 피해 상황</a:t>
            </a:r>
            <a:r>
              <a:rPr lang="en-US" altLang="ko-KR" sz="1200" b="1" dirty="0" smtClean="0"/>
              <a:t>)</a:t>
            </a:r>
            <a:r>
              <a:rPr lang="ko-KR" altLang="en-US" sz="1200" b="1" dirty="0" smtClean="0"/>
              <a:t>를 확인한 현 정치인의 발언 내용 중</a:t>
            </a:r>
            <a:endParaRPr lang="ko-KR" altLang="en-US" sz="1200" b="1" dirty="0"/>
          </a:p>
        </p:txBody>
      </p:sp>
      <p:sp>
        <p:nvSpPr>
          <p:cNvPr id="6" name="직사각형 5"/>
          <p:cNvSpPr/>
          <p:nvPr/>
        </p:nvSpPr>
        <p:spPr>
          <a:xfrm>
            <a:off x="6156176" y="4881354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b="1" dirty="0" smtClean="0"/>
              <a:t>추심과 압류에 관한 반복된 압박</a:t>
            </a:r>
            <a:endParaRPr lang="en-US" altLang="ko-KR" sz="1100" b="1" dirty="0" smtClean="0"/>
          </a:p>
          <a:p>
            <a:r>
              <a:rPr lang="ko-KR" altLang="en-US" sz="1100" b="1" dirty="0" smtClean="0"/>
              <a:t> </a:t>
            </a:r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  <p:sp>
        <p:nvSpPr>
          <p:cNvPr id="7" name="직사각형 6"/>
          <p:cNvSpPr/>
          <p:nvPr/>
        </p:nvSpPr>
        <p:spPr>
          <a:xfrm>
            <a:off x="755576" y="50131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1200" b="1" dirty="0" smtClean="0"/>
              <a:t>경향신문사와 </a:t>
            </a:r>
            <a:r>
              <a:rPr lang="en-US" altLang="ko-KR" sz="1200" b="1" dirty="0" smtClean="0"/>
              <a:t>2014</a:t>
            </a:r>
            <a:r>
              <a:rPr lang="ko-KR" altLang="en-US" sz="1200" b="1" dirty="0" smtClean="0"/>
              <a:t>년 </a:t>
            </a:r>
            <a:r>
              <a:rPr lang="en-US" altLang="ko-KR" sz="1200" b="1" dirty="0" smtClean="0"/>
              <a:t>9</a:t>
            </a:r>
            <a:r>
              <a:rPr lang="ko-KR" altLang="en-US" sz="1200" b="1" dirty="0" smtClean="0"/>
              <a:t>월 동업계약서 초안이 오고 갈 때의 내용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위 첨부자료</a:t>
            </a:r>
            <a:r>
              <a:rPr lang="en-US" altLang="ko-KR" sz="1200" b="1" dirty="0" smtClean="0"/>
              <a:t>)</a:t>
            </a:r>
            <a:endParaRPr lang="ko-KR" altLang="en-US" sz="1200" dirty="0"/>
          </a:p>
        </p:txBody>
      </p:sp>
      <p:pic>
        <p:nvPicPr>
          <p:cNvPr id="4098" name="Picture 2" descr="C:\Users\jonghyouk\Desktop\이미지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80" y="1052736"/>
            <a:ext cx="204180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5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467544" y="1700808"/>
            <a:ext cx="8352928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동업사업 개시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개월로 지나지 않아 계약파기와 퇴거 압박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공개적인 모욕 및 영업방해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반말과 폭언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그리고 욕설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경향신문사의 조직적인 사업방해와 인격적 무시 발언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2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경향신문사 임직원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유언비어 유포행위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(2015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년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월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일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11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월 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일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AutoNum type="arabicPeriod"/>
            </a:pP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AutoNum type="arabicPeriod"/>
            </a:pP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0" y="86767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ko-KR" sz="2000" dirty="0" smtClean="0"/>
              <a:t>Ⅲ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. 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경향신문사의 </a:t>
            </a:r>
            <a:r>
              <a:rPr lang="ko-KR" altLang="en-US" sz="2000" b="1" dirty="0" err="1" smtClean="0">
                <a:latin typeface="+mj-lt"/>
                <a:ea typeface="+mj-ea"/>
                <a:cs typeface="+mj-cs"/>
              </a:rPr>
              <a:t>갑질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(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미디어 오늘 최초기사와 수정기사 중심으로 정리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onghyouk\Desktop\이미지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00800" cy="337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en-US" altLang="ko-KR" sz="1600" dirty="0" smtClean="0"/>
              <a:t>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95536" y="4293096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/>
              <a:t>“</a:t>
            </a:r>
            <a:r>
              <a:rPr lang="ko-KR" altLang="en-US" b="1" dirty="0" smtClean="0"/>
              <a:t>사업 실적 좋지 않아 계약서 따라 정리</a:t>
            </a:r>
            <a:r>
              <a:rPr lang="en-US" altLang="ko-KR" b="1" dirty="0" smtClean="0"/>
              <a:t>”</a:t>
            </a:r>
            <a:r>
              <a:rPr lang="ko-KR" altLang="en-US" b="1" dirty="0" smtClean="0"/>
              <a:t> 가 </a:t>
            </a:r>
            <a:r>
              <a:rPr lang="en-US" altLang="ko-KR" b="1" dirty="0" smtClean="0"/>
              <a:t>“</a:t>
            </a:r>
            <a:r>
              <a:rPr lang="ko-KR" altLang="en-US" b="1" dirty="0" smtClean="0"/>
              <a:t>사업 실적 좋지 않았으나 계약서 따라 진행했다</a:t>
            </a:r>
            <a:r>
              <a:rPr lang="en-US" altLang="ko-KR" b="1" dirty="0" smtClean="0"/>
              <a:t>”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로</a:t>
            </a:r>
            <a:r>
              <a:rPr lang="ko-KR" altLang="en-US" b="1" dirty="0" smtClean="0"/>
              <a:t> 수정한 부분을 짚어보면</a:t>
            </a:r>
            <a:r>
              <a:rPr lang="en-US" altLang="ko-KR" b="1" dirty="0" smtClean="0"/>
              <a:t>…</a:t>
            </a:r>
          </a:p>
          <a:p>
            <a:endParaRPr lang="en-US" altLang="ko-KR" b="1" dirty="0"/>
          </a:p>
          <a:p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토이키노가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매출이 적어 내쫓으려고 했다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그러나 다시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동안 있으라고 했다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그렇다면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동안 온전히 동업사업에  협조 했는가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? 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전혀 아니다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 1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동안은 영업방해와 괴롭힘을 일삼았고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동안은 </a:t>
            </a:r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경향아트힐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대관과 투자 사업에 이용했다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토이키노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대표는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월부터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월말까지 철수준비와 취소를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번이나 반복했다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altLang="ko-K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87624" y="6252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Bef>
                <a:spcPct val="20000"/>
              </a:spcBef>
              <a:buAutoNum type="arabicPeriod"/>
              <a:defRPr/>
            </a:pP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동업사업 개시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개월로 지나지 않아 계약파기와 퇴거 압박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944216" y="692696"/>
            <a:ext cx="8892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 smtClean="0"/>
              <a:t>미디어 오늘 최초 </a:t>
            </a:r>
            <a:r>
              <a:rPr lang="en-US" altLang="ko-KR" sz="1400" b="1" dirty="0" smtClean="0"/>
              <a:t>10</a:t>
            </a:r>
            <a:r>
              <a:rPr lang="ko-KR" altLang="en-US" sz="1400" b="1" dirty="0" smtClean="0"/>
              <a:t>월</a:t>
            </a:r>
            <a:r>
              <a:rPr lang="en-US" altLang="ko-KR" sz="1400" b="1" dirty="0" smtClean="0"/>
              <a:t>5</a:t>
            </a:r>
            <a:r>
              <a:rPr lang="ko-KR" altLang="en-US" sz="1400" b="1" dirty="0" smtClean="0"/>
              <a:t>일자 기사와 이후 변경된 기사 내용 비교</a:t>
            </a:r>
            <a:endParaRPr lang="en-US" altLang="ko-KR" sz="1400" b="1" dirty="0" smtClean="0"/>
          </a:p>
        </p:txBody>
      </p:sp>
      <p:sp>
        <p:nvSpPr>
          <p:cNvPr id="7" name="직사각형 6"/>
          <p:cNvSpPr/>
          <p:nvPr/>
        </p:nvSpPr>
        <p:spPr>
          <a:xfrm>
            <a:off x="1187624" y="1052736"/>
            <a:ext cx="6912768" cy="3096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85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en-US" altLang="ko-KR" sz="1600" dirty="0" smtClean="0"/>
              <a:t>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251520" y="4509120"/>
            <a:ext cx="88569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위안부 상이라고 경향신문사 </a:t>
            </a:r>
            <a:r>
              <a:rPr lang="ko-KR" altLang="en-US" b="1" dirty="0" err="1" smtClean="0"/>
              <a:t>문화사업국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C</a:t>
            </a:r>
            <a:r>
              <a:rPr lang="ko-KR" altLang="en-US" b="1" dirty="0" smtClean="0"/>
              <a:t> 국장이 발언한 내용</a:t>
            </a:r>
            <a:endParaRPr lang="en-US" altLang="ko-KR" b="1" dirty="0" smtClean="0"/>
          </a:p>
          <a:p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조형물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를 가리켜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재수없게 위안부 상을 두냐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고 이야기함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조형물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는 어머니 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조형물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는 아들을 상징하는 것으로 가족이라는 테마와 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60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년대의 추억을 상기시키는 조형물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메르스가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한창이던 당시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모객을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위해 물통배너와 간판으로 정신 없는 </a:t>
            </a:r>
            <a:r>
              <a:rPr lang="ko-KR" alt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경향아트힐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 입구에 대형 조형물 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개를 제작하여 놓게 되고 그 중 하나가 문제의 조형물이다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. (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다음 페이지 관련 사진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ko-K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jonghyouk\Desktop\da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264696" cy="34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944216" y="456927"/>
            <a:ext cx="8892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 smtClean="0"/>
              <a:t>미디어 오늘 최초 </a:t>
            </a:r>
            <a:r>
              <a:rPr lang="en-US" altLang="ko-KR" sz="1400" b="1" dirty="0" smtClean="0"/>
              <a:t>10</a:t>
            </a:r>
            <a:r>
              <a:rPr lang="ko-KR" altLang="en-US" sz="1400" b="1" dirty="0" smtClean="0"/>
              <a:t>월</a:t>
            </a:r>
            <a:r>
              <a:rPr lang="en-US" altLang="ko-KR" sz="1400" b="1" dirty="0" smtClean="0"/>
              <a:t>5</a:t>
            </a:r>
            <a:r>
              <a:rPr lang="ko-KR" altLang="en-US" sz="1400" b="1" dirty="0" smtClean="0"/>
              <a:t>일자 기사와 이후 변경된 기사 내용 비교</a:t>
            </a:r>
            <a:endParaRPr lang="en-US" altLang="ko-KR" sz="1400" b="1" dirty="0" smtClean="0"/>
          </a:p>
        </p:txBody>
      </p:sp>
      <p:sp>
        <p:nvSpPr>
          <p:cNvPr id="9" name="직사각형 8"/>
          <p:cNvSpPr/>
          <p:nvPr/>
        </p:nvSpPr>
        <p:spPr>
          <a:xfrm>
            <a:off x="827584" y="-99392"/>
            <a:ext cx="7344816" cy="558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200000"/>
              </a:lnSpc>
              <a:spcBef>
                <a:spcPct val="20000"/>
              </a:spcBef>
              <a:defRPr/>
            </a:pP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공개적인 모욕 및 영업방해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87624" y="836712"/>
            <a:ext cx="6912768" cy="34563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99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en-US" altLang="ko-KR" sz="1600" dirty="0" smtClean="0"/>
              <a:t>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23528" y="4437112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박물관 휴관일인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7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월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일 월요일 디스플레이 교체와 보수를 위해 당시 많은 직원들이 있었고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국장의 폭언내용은 토이키노 직원들이 목격함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한 시간 가량 이어진 폭언으로 모두 정신적으로 쇼크 상태였고 당시 국민일보 쿠키 </a:t>
            </a:r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티비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촬영과 겹쳐 어수선한 </a:t>
            </a:r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상황이였음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altLang="ko-K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5" name="Picture 3" descr="C:\Users\jonghyouk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413227" cy="36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3203848" y="2401143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/>
              <a:t>A </a:t>
            </a:r>
            <a:r>
              <a:rPr lang="ko-KR" altLang="en-US" sz="1400" b="1" dirty="0" smtClean="0"/>
              <a:t>조형물</a:t>
            </a:r>
            <a:endParaRPr lang="en-US" altLang="ko-KR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4716016" y="2060848"/>
            <a:ext cx="1440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/>
              <a:t>B </a:t>
            </a:r>
            <a:r>
              <a:rPr lang="ko-KR" altLang="en-US" sz="1600" b="1" dirty="0" smtClean="0"/>
              <a:t>조형물</a:t>
            </a:r>
            <a:endParaRPr lang="en-US" altLang="ko-KR" sz="1600" b="1" dirty="0"/>
          </a:p>
        </p:txBody>
      </p:sp>
      <p:sp>
        <p:nvSpPr>
          <p:cNvPr id="13" name="직사각형 12"/>
          <p:cNvSpPr/>
          <p:nvPr/>
        </p:nvSpPr>
        <p:spPr>
          <a:xfrm>
            <a:off x="395536" y="6021288"/>
            <a:ext cx="8676456" cy="74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쿠키티비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촬영 영상 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https://www.youtube.com/watch?v=KylO5F6U7bc</a:t>
            </a: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토이키노</a:t>
            </a:r>
            <a:r>
              <a:rPr lang="ko-KR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디스플레이 교체 장면 촬영 </a:t>
            </a:r>
            <a:endParaRPr lang="en-US" altLang="ko-KR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619672" y="210126"/>
            <a:ext cx="9289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smtClean="0"/>
              <a:t>미디어 오늘 최초 </a:t>
            </a:r>
            <a:r>
              <a:rPr lang="en-US" altLang="ko-KR" sz="1600" b="1" dirty="0" smtClean="0"/>
              <a:t>10</a:t>
            </a:r>
            <a:r>
              <a:rPr lang="ko-KR" altLang="en-US" sz="1600" b="1" dirty="0" smtClean="0"/>
              <a:t>월</a:t>
            </a:r>
            <a:r>
              <a:rPr lang="en-US" altLang="ko-KR" sz="1600" b="1" dirty="0" smtClean="0"/>
              <a:t>5</a:t>
            </a:r>
            <a:r>
              <a:rPr lang="ko-KR" altLang="en-US" sz="1600" b="1" dirty="0" smtClean="0"/>
              <a:t>일자 기사와 이후 변경된 기사 내용 비교</a:t>
            </a:r>
            <a:endParaRPr lang="en-US" altLang="ko-K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2810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nghyouk\Desktop\ㄱㅎ\진술서\진술서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80" y="-387424"/>
            <a:ext cx="5671932" cy="8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868144" y="2420888"/>
            <a:ext cx="17281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691680" y="2951233"/>
            <a:ext cx="576064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691680" y="3212976"/>
            <a:ext cx="576064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664026" y="3501008"/>
            <a:ext cx="449215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796135" y="4365104"/>
            <a:ext cx="158417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763688" y="4653136"/>
            <a:ext cx="158417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524328" y="3140968"/>
            <a:ext cx="29523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 smtClean="0"/>
              <a:t>2015</a:t>
            </a:r>
            <a:r>
              <a:rPr lang="ko-KR" altLang="en-US" sz="1100" b="1" dirty="0" smtClean="0"/>
              <a:t>년 </a:t>
            </a:r>
            <a:r>
              <a:rPr lang="en-US" altLang="ko-KR" sz="1100" b="1" dirty="0" smtClean="0"/>
              <a:t>7</a:t>
            </a:r>
            <a:r>
              <a:rPr lang="ko-KR" altLang="en-US" sz="1100" b="1" dirty="0" smtClean="0"/>
              <a:t>월 </a:t>
            </a:r>
            <a:r>
              <a:rPr lang="en-US" altLang="ko-KR" sz="1100" b="1" dirty="0" smtClean="0"/>
              <a:t>13</a:t>
            </a:r>
            <a:r>
              <a:rPr lang="ko-KR" altLang="en-US" sz="1100" b="1" dirty="0" smtClean="0"/>
              <a:t>일 </a:t>
            </a:r>
            <a:endParaRPr lang="en-US" altLang="ko-KR" sz="1100" b="1" dirty="0" smtClean="0"/>
          </a:p>
          <a:p>
            <a:endParaRPr lang="en-US" altLang="ko-KR" sz="1100" b="1" dirty="0" smtClean="0"/>
          </a:p>
          <a:p>
            <a:r>
              <a:rPr lang="ko-KR" altLang="en-US" sz="1100" b="1" dirty="0" smtClean="0"/>
              <a:t>당시 현장에 있었던</a:t>
            </a:r>
            <a:endParaRPr lang="en-US" altLang="ko-KR" sz="1100" b="1" dirty="0" smtClean="0"/>
          </a:p>
          <a:p>
            <a:endParaRPr lang="en-US" altLang="ko-KR" sz="1100" b="1" dirty="0" smtClean="0"/>
          </a:p>
          <a:p>
            <a:r>
              <a:rPr lang="ko-KR" altLang="en-US" sz="1100" b="1" dirty="0" err="1" smtClean="0"/>
              <a:t>토이키노</a:t>
            </a:r>
            <a:r>
              <a:rPr lang="ko-KR" altLang="en-US" sz="1100" b="1" dirty="0" smtClean="0"/>
              <a:t> 직원 진술서</a:t>
            </a:r>
            <a:endParaRPr lang="en-US" altLang="ko-KR" sz="1100" b="1" dirty="0" smtClean="0"/>
          </a:p>
          <a:p>
            <a:endParaRPr lang="en-US" altLang="ko-KR" sz="1100" b="1" dirty="0"/>
          </a:p>
          <a:p>
            <a:endParaRPr lang="en-US" altLang="ko-KR" sz="1100" b="1" dirty="0" smtClean="0"/>
          </a:p>
          <a:p>
            <a:r>
              <a:rPr lang="ko-KR" altLang="en-US" sz="1100" b="1" dirty="0" smtClean="0"/>
              <a:t> </a:t>
            </a:r>
            <a:endParaRPr lang="en-US" altLang="ko-KR" sz="1100" b="1" dirty="0"/>
          </a:p>
          <a:p>
            <a:r>
              <a:rPr lang="ko-KR" altLang="en-US" b="1" dirty="0" smtClean="0"/>
              <a:t> 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4948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855365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b="1" dirty="0" smtClean="0"/>
              <a:t>2000</a:t>
            </a:r>
            <a:r>
              <a:rPr lang="ko-KR" altLang="en-US" sz="2000" b="1" dirty="0" smtClean="0"/>
              <a:t>년</a:t>
            </a:r>
            <a:r>
              <a:rPr lang="en-US" altLang="ko-KR" sz="2000" dirty="0" smtClean="0"/>
              <a:t> – </a:t>
            </a:r>
            <a:r>
              <a:rPr lang="ko-KR" altLang="en-US" sz="1400" dirty="0" smtClean="0"/>
              <a:t>경향 신문사 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구 </a:t>
            </a:r>
            <a:r>
              <a:rPr lang="en-US" altLang="ko-KR" sz="1400" dirty="0" err="1" smtClean="0"/>
              <a:t>mbc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방송국</a:t>
            </a:r>
            <a:r>
              <a:rPr lang="en-US" altLang="ko-KR" sz="1400" dirty="0" smtClean="0"/>
              <a:t>) </a:t>
            </a:r>
            <a:r>
              <a:rPr lang="ko-KR" altLang="en-US" sz="1400" dirty="0" smtClean="0"/>
              <a:t>창고 건물에 전체 약 </a:t>
            </a:r>
            <a:r>
              <a:rPr lang="en-US" altLang="ko-KR" sz="1400" dirty="0" smtClean="0"/>
              <a:t>3000</a:t>
            </a:r>
            <a:r>
              <a:rPr lang="ko-KR" altLang="en-US" sz="1400" dirty="0" err="1" smtClean="0"/>
              <a:t>여평</a:t>
            </a:r>
            <a:r>
              <a:rPr lang="ko-KR" altLang="en-US" sz="1400" dirty="0" smtClean="0"/>
              <a:t> 정동 </a:t>
            </a:r>
            <a:r>
              <a:rPr lang="ko-KR" altLang="en-US" sz="1400" dirty="0" err="1" smtClean="0"/>
              <a:t>스타식스</a:t>
            </a:r>
            <a:r>
              <a:rPr lang="ko-KR" altLang="en-US" sz="1400" dirty="0" smtClean="0"/>
              <a:t> 극장 개업</a:t>
            </a:r>
            <a:endParaRPr lang="en-US" altLang="ko-KR" sz="14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800" b="1" dirty="0" smtClean="0"/>
              <a:t>2006</a:t>
            </a:r>
            <a:r>
              <a:rPr lang="ko-KR" altLang="en-US" sz="1800" b="1" dirty="0" smtClean="0"/>
              <a:t>년</a:t>
            </a:r>
            <a:r>
              <a:rPr lang="en-US" altLang="ko-KR" sz="1600" dirty="0" smtClean="0"/>
              <a:t> – </a:t>
            </a:r>
            <a:r>
              <a:rPr lang="ko-KR" altLang="en-US" sz="1400" dirty="0" smtClean="0"/>
              <a:t>정동 </a:t>
            </a:r>
            <a:r>
              <a:rPr lang="ko-KR" altLang="en-US" sz="1400" dirty="0" err="1" smtClean="0"/>
              <a:t>스타식스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경향 신문사가 인수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정동 시네마 명칭으로 </a:t>
            </a:r>
            <a:r>
              <a:rPr lang="ko-KR" altLang="en-US" sz="1400" dirty="0" err="1" smtClean="0"/>
              <a:t>재개관</a:t>
            </a:r>
            <a:endParaRPr lang="en-US" altLang="ko-KR" sz="1400" dirty="0" smtClean="0"/>
          </a:p>
          <a:p>
            <a:pPr marL="0" indent="0">
              <a:buNone/>
            </a:pP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2000" b="1" dirty="0" smtClean="0"/>
              <a:t>2011</a:t>
            </a:r>
            <a:r>
              <a:rPr lang="ko-KR" altLang="en-US" sz="2000" b="1" dirty="0" smtClean="0"/>
              <a:t>년</a:t>
            </a:r>
            <a:r>
              <a:rPr lang="en-US" altLang="ko-KR" sz="1600" dirty="0" smtClean="0"/>
              <a:t> – </a:t>
            </a:r>
            <a:r>
              <a:rPr lang="ko-KR" altLang="en-US" sz="1400" dirty="0" smtClean="0"/>
              <a:t>정동 시네마에서 </a:t>
            </a:r>
            <a:r>
              <a:rPr lang="ko-KR" altLang="en-US" sz="1400" dirty="0" err="1" smtClean="0"/>
              <a:t>경향아트힐로</a:t>
            </a:r>
            <a:r>
              <a:rPr lang="ko-KR" altLang="en-US" sz="1400" dirty="0" smtClean="0"/>
              <a:t> 전환 </a:t>
            </a:r>
            <a:r>
              <a:rPr lang="en-US" altLang="ko-KR" sz="1400" dirty="0" smtClean="0"/>
              <a:t>&lt;</a:t>
            </a:r>
            <a:r>
              <a:rPr lang="ko-KR" altLang="en-US" sz="1400" dirty="0" smtClean="0"/>
              <a:t>난타</a:t>
            </a:r>
            <a:r>
              <a:rPr lang="en-US" altLang="ko-KR" sz="1400" dirty="0" smtClean="0"/>
              <a:t>&gt;&lt;</a:t>
            </a:r>
            <a:r>
              <a:rPr lang="ko-KR" altLang="en-US" sz="1400" dirty="0" err="1" smtClean="0"/>
              <a:t>드로잉쇼</a:t>
            </a:r>
            <a:r>
              <a:rPr lang="en-US" altLang="ko-KR" sz="1400" dirty="0" smtClean="0"/>
              <a:t>&gt;&lt;</a:t>
            </a:r>
            <a:r>
              <a:rPr lang="ko-KR" altLang="en-US" sz="1400" dirty="0" err="1" smtClean="0"/>
              <a:t>롤링볼뮤지엄</a:t>
            </a:r>
            <a:r>
              <a:rPr lang="en-US" altLang="ko-KR" sz="1400" dirty="0" smtClean="0"/>
              <a:t>&gt; </a:t>
            </a:r>
            <a:r>
              <a:rPr lang="ko-KR" altLang="en-US" sz="1400" dirty="0" smtClean="0"/>
              <a:t>등 공연 </a:t>
            </a:r>
            <a:r>
              <a:rPr lang="ko-KR" altLang="en-US" sz="1400" dirty="0" err="1" smtClean="0"/>
              <a:t>전시장으</a:t>
            </a:r>
            <a:r>
              <a:rPr lang="ko-KR" altLang="en-US" sz="1400" dirty="0" smtClean="0"/>
              <a:t>            </a:t>
            </a: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               </a:t>
            </a:r>
            <a:r>
              <a:rPr lang="ko-KR" altLang="en-US" sz="1400" dirty="0" smtClean="0"/>
              <a:t>로 </a:t>
            </a:r>
            <a:r>
              <a:rPr lang="ko-KR" altLang="en-US" sz="1400" dirty="0" err="1" smtClean="0"/>
              <a:t>재개관</a:t>
            </a:r>
            <a:endParaRPr lang="en-US" altLang="ko-KR" sz="14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2000" b="1" dirty="0" smtClean="0"/>
              <a:t>2015</a:t>
            </a:r>
            <a:r>
              <a:rPr lang="ko-KR" altLang="en-US" sz="2000" b="1" dirty="0" smtClean="0"/>
              <a:t>년</a:t>
            </a:r>
            <a:r>
              <a:rPr lang="en-US" altLang="ko-KR" sz="1600" dirty="0" smtClean="0"/>
              <a:t>  – </a:t>
            </a:r>
            <a:r>
              <a:rPr lang="ko-KR" altLang="en-US" sz="1400" dirty="0" err="1" smtClean="0"/>
              <a:t>퐁피듀</a:t>
            </a:r>
            <a:r>
              <a:rPr lang="ko-KR" altLang="en-US" sz="1400" dirty="0" smtClean="0"/>
              <a:t> 미술관  유치를 이유로 계약파기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퇴거 압박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2015</a:t>
            </a:r>
            <a:r>
              <a:rPr lang="ko-KR" altLang="en-US" sz="1400" dirty="0" smtClean="0"/>
              <a:t>년 </a:t>
            </a:r>
            <a:r>
              <a:rPr lang="en-US" altLang="ko-KR" sz="1400" dirty="0" smtClean="0"/>
              <a:t>8</a:t>
            </a:r>
            <a:r>
              <a:rPr lang="ko-KR" altLang="en-US" sz="1400" dirty="0" smtClean="0"/>
              <a:t>월</a:t>
            </a:r>
            <a:r>
              <a:rPr lang="en-US" altLang="ko-KR" sz="1400" dirty="0" smtClean="0"/>
              <a:t>~2016</a:t>
            </a:r>
            <a:r>
              <a:rPr lang="ko-KR" altLang="en-US" sz="1400" dirty="0" smtClean="0"/>
              <a:t>년 </a:t>
            </a:r>
            <a:r>
              <a:rPr lang="en-US" altLang="ko-KR" sz="1400" dirty="0" smtClean="0"/>
              <a:t>2</a:t>
            </a:r>
            <a:r>
              <a:rPr lang="ko-KR" altLang="en-US" sz="1400" dirty="0" smtClean="0"/>
              <a:t>월 당시    </a:t>
            </a: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dirty="0" smtClean="0"/>
              <a:t>                   </a:t>
            </a:r>
            <a:r>
              <a:rPr lang="ko-KR" altLang="en-US" sz="1400" dirty="0" smtClean="0"/>
              <a:t>피해 업체 </a:t>
            </a:r>
            <a:r>
              <a:rPr lang="en-US" altLang="ko-KR" sz="1400" dirty="0" smtClean="0"/>
              <a:t>&lt;</a:t>
            </a:r>
            <a:r>
              <a:rPr lang="ko-KR" altLang="en-US" sz="1400" dirty="0" err="1" smtClean="0"/>
              <a:t>토이키노</a:t>
            </a:r>
            <a:r>
              <a:rPr lang="en-US" altLang="ko-KR" sz="1400" dirty="0" smtClean="0"/>
              <a:t>&gt; &lt;</a:t>
            </a:r>
            <a:r>
              <a:rPr lang="ko-KR" altLang="en-US" sz="1400" dirty="0" err="1" smtClean="0"/>
              <a:t>드로잉쇼</a:t>
            </a:r>
            <a:r>
              <a:rPr lang="en-US" altLang="ko-KR" sz="1400" dirty="0" smtClean="0"/>
              <a:t>&gt;&lt;</a:t>
            </a:r>
            <a:r>
              <a:rPr lang="ko-KR" altLang="en-US" sz="1400" dirty="0" err="1" smtClean="0"/>
              <a:t>비보이를</a:t>
            </a:r>
            <a:r>
              <a:rPr lang="ko-KR" altLang="en-US" sz="1400" dirty="0" smtClean="0"/>
              <a:t> 사랑한 발레리나</a:t>
            </a:r>
            <a:r>
              <a:rPr lang="en-US" altLang="ko-KR" sz="1400" dirty="0" smtClean="0"/>
              <a:t>&gt;, </a:t>
            </a:r>
            <a:r>
              <a:rPr lang="ko-KR" altLang="en-US" sz="1400" dirty="0" err="1" smtClean="0"/>
              <a:t>카모메</a:t>
            </a:r>
            <a:r>
              <a:rPr lang="ko-KR" altLang="en-US" sz="1400" dirty="0" smtClean="0"/>
              <a:t> 식당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빈스빈스</a:t>
            </a:r>
            <a:r>
              <a:rPr lang="ko-KR" altLang="en-US" sz="1400" dirty="0" smtClean="0"/>
              <a:t> 커     </a:t>
            </a: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                </a:t>
            </a:r>
            <a:r>
              <a:rPr lang="ko-KR" altLang="en-US" sz="1400" dirty="0" smtClean="0"/>
              <a:t>피</a:t>
            </a:r>
            <a:r>
              <a:rPr lang="en-US" altLang="ko-KR" sz="1400" dirty="0" smtClean="0"/>
              <a:t>,</a:t>
            </a:r>
            <a:r>
              <a:rPr lang="ko-KR" altLang="en-US" sz="1400" dirty="0" err="1" smtClean="0"/>
              <a:t>세븐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일레븐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세프의</a:t>
            </a:r>
            <a:r>
              <a:rPr lang="ko-KR" altLang="en-US" sz="1400" dirty="0" smtClean="0"/>
              <a:t> 국수전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자희향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마제인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모노치즈</a:t>
            </a:r>
            <a:r>
              <a:rPr lang="en-US" altLang="ko-KR" sz="1400" dirty="0" smtClean="0"/>
              <a:t>.</a:t>
            </a:r>
            <a:r>
              <a:rPr lang="ko-KR" altLang="en-US" sz="1400" dirty="0" smtClean="0"/>
              <a:t> </a:t>
            </a:r>
            <a:endParaRPr lang="ko-KR" altLang="en-US" sz="1400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88032" y="-5724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lnSpc>
                <a:spcPct val="200000"/>
              </a:lnSpc>
              <a:buAutoNum type="arabicPeriod"/>
            </a:pPr>
            <a:r>
              <a:rPr lang="ko-KR" altLang="en-US" sz="2000" b="1" dirty="0" smtClean="0"/>
              <a:t>경향신문사 </a:t>
            </a:r>
            <a:r>
              <a:rPr lang="ko-KR" altLang="en-US" sz="2000" b="1" dirty="0" err="1" smtClean="0"/>
              <a:t>경향아트힐</a:t>
            </a:r>
            <a:r>
              <a:rPr lang="ko-KR" altLang="en-US" sz="2000" b="1" dirty="0" smtClean="0"/>
              <a:t> 임대사업의 역사 </a:t>
            </a:r>
            <a:endParaRPr lang="en-US" altLang="ko-KR" sz="2000" b="1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683568" y="548736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lnSpc>
                <a:spcPct val="200000"/>
              </a:lnSpc>
            </a:pPr>
            <a:r>
              <a:rPr lang="en-US" altLang="ko-KR" sz="1200" b="1" dirty="0" smtClean="0"/>
              <a:t>* </a:t>
            </a:r>
            <a:r>
              <a:rPr lang="ko-KR" altLang="en-US" sz="1200" b="1" dirty="0" smtClean="0"/>
              <a:t>위 내용은 보도자료 작성자가 </a:t>
            </a:r>
            <a:r>
              <a:rPr lang="en-US" altLang="ko-KR" sz="1200" b="1" dirty="0" smtClean="0"/>
              <a:t>2</a:t>
            </a:r>
            <a:r>
              <a:rPr lang="ko-KR" altLang="en-US" sz="1200" b="1" dirty="0" smtClean="0"/>
              <a:t>년 동안 조사</a:t>
            </a:r>
            <a:r>
              <a:rPr lang="en-US" altLang="ko-KR" sz="1200" b="1" dirty="0" smtClean="0"/>
              <a:t>, </a:t>
            </a:r>
            <a:r>
              <a:rPr lang="ko-KR" altLang="en-US" sz="1200" b="1" dirty="0" smtClean="0"/>
              <a:t>정리한 내용의 일부로 사실과 다를 수 있습니다</a:t>
            </a:r>
            <a:r>
              <a:rPr lang="en-US" altLang="ko-KR" sz="12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39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nghyouk\Desktop\이미지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9255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en-US" altLang="ko-KR" sz="1600" dirty="0" smtClean="0"/>
              <a:t>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79512" y="4228052"/>
            <a:ext cx="8892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토이키노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 대표가 약 봉투를 보여주고 내가 몸이 안 좋으니 그만하시죠 라고 하자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국장은 그럼에도 흥분을 참지 못하고 어디가 </a:t>
            </a:r>
            <a:r>
              <a:rPr lang="ko-KR" alt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안좋냐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 며 따져 물었음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.  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사과를 바로 했다는 국장의 발언은 사실과 다르고 이틀 뒤 당사자가 아닌 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 부장으로 부터 유감이라는 내용이라는 문자가 왔고 일주일 뒤 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 국장이 박물관으로 내려와 간략히 유감의 뜻을 전한 것이 전부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그리고 열흘 뒤 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 부장으로 부터 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개월 안에 매출 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3.000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만원 이상 올려야 한다는 최후 통보를 함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. (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당시는 </a:t>
            </a:r>
            <a:r>
              <a:rPr lang="ko-KR" alt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메르스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 기간 중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  상식적인 사과의 </a:t>
            </a:r>
            <a:r>
              <a:rPr lang="en-US" altLang="ko-KR" sz="14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</a:rPr>
              <a:t>원칙에  어긋난 매우 뒤늦은 형식적인 행동</a:t>
            </a:r>
            <a:endParaRPr lang="en-US" altLang="ko-KR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944216" y="744959"/>
            <a:ext cx="8892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 smtClean="0"/>
              <a:t>미디어 오늘 최초 </a:t>
            </a:r>
            <a:r>
              <a:rPr lang="en-US" altLang="ko-KR" sz="1400" b="1" dirty="0" smtClean="0"/>
              <a:t>10</a:t>
            </a:r>
            <a:r>
              <a:rPr lang="ko-KR" altLang="en-US" sz="1400" b="1" dirty="0" smtClean="0"/>
              <a:t>월</a:t>
            </a:r>
            <a:r>
              <a:rPr lang="en-US" altLang="ko-KR" sz="1400" b="1" dirty="0" smtClean="0"/>
              <a:t>5</a:t>
            </a:r>
            <a:r>
              <a:rPr lang="ko-KR" altLang="en-US" sz="1400" b="1" dirty="0" smtClean="0"/>
              <a:t>일자 기사와 이후 변경된 기사 내용 비교</a:t>
            </a:r>
            <a:endParaRPr lang="en-US" altLang="ko-KR" sz="1400" b="1" dirty="0" smtClean="0"/>
          </a:p>
        </p:txBody>
      </p:sp>
      <p:sp>
        <p:nvSpPr>
          <p:cNvPr id="8" name="직사각형 7"/>
          <p:cNvSpPr/>
          <p:nvPr/>
        </p:nvSpPr>
        <p:spPr>
          <a:xfrm>
            <a:off x="827584" y="46365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200000"/>
              </a:lnSpc>
              <a:spcBef>
                <a:spcPct val="20000"/>
              </a:spcBef>
              <a:defRPr/>
            </a:pP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반말과 폭언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그리고 욕설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3528" y="1052736"/>
            <a:ext cx="8640960" cy="30963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2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352928" cy="5112568"/>
          </a:xfrm>
        </p:spPr>
        <p:txBody>
          <a:bodyPr>
            <a:normAutofit/>
          </a:bodyPr>
          <a:lstStyle/>
          <a:p>
            <a:pPr algn="l"/>
            <a:endParaRPr lang="en-US" altLang="ko-KR" sz="1600" dirty="0"/>
          </a:p>
          <a:p>
            <a:pPr algn="l"/>
            <a:r>
              <a:rPr lang="en-US" altLang="ko-KR" sz="1600" dirty="0" smtClean="0"/>
              <a:t>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23528" y="443711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이제 와서 왜 그러는지 모르겠다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 –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경향신문사의 일관된 답변</a:t>
            </a:r>
            <a:endParaRPr lang="en-US" altLang="ko-KR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altLang="ko-KR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월 경향신문사와 동업계약을 하고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월 오픈 하기까지 </a:t>
            </a:r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토이키노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대표는 수많은 준비와 인테리어 공사 디스플레이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홍보와 기획을 하기 위해 이미 수 </a:t>
            </a:r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억원을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지출한 상황에서 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년 동안 어떻게든 참고 버텨야 한다는 생각 </a:t>
            </a:r>
            <a:r>
              <a:rPr lang="ko-KR" altLang="en-US" b="1" dirty="0" err="1" smtClean="0">
                <a:solidFill>
                  <a:schemeClr val="bg1">
                    <a:lumMod val="50000"/>
                  </a:schemeClr>
                </a:solidFill>
              </a:rPr>
              <a:t>뿐이였다</a:t>
            </a:r>
            <a:r>
              <a:rPr lang="en-US" altLang="ko-KR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ko-KR" altLang="en-US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ko-K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jonghyouk\Desktop\ㅇㄴㅁ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4553646" cy="17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nghyouk\Desktop\SDFS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4091831" cy="182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547664" y="404664"/>
            <a:ext cx="8892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smtClean="0"/>
              <a:t>미디어 오늘 최초 </a:t>
            </a:r>
            <a:r>
              <a:rPr lang="en-US" altLang="ko-KR" sz="1600" b="1" dirty="0" smtClean="0"/>
              <a:t>10</a:t>
            </a:r>
            <a:r>
              <a:rPr lang="ko-KR" altLang="en-US" sz="1600" b="1" dirty="0" smtClean="0"/>
              <a:t>월</a:t>
            </a:r>
            <a:r>
              <a:rPr lang="en-US" altLang="ko-KR" sz="1600" b="1" dirty="0" smtClean="0"/>
              <a:t>5</a:t>
            </a:r>
            <a:r>
              <a:rPr lang="ko-KR" altLang="en-US" sz="1600" b="1" dirty="0" smtClean="0"/>
              <a:t>일자 기사와 이후 변경된 기사 내용 비교</a:t>
            </a:r>
            <a:endParaRPr lang="en-US" altLang="ko-KR" sz="1600" b="1" dirty="0" smtClean="0"/>
          </a:p>
        </p:txBody>
      </p:sp>
      <p:sp>
        <p:nvSpPr>
          <p:cNvPr id="7" name="직사각형 6"/>
          <p:cNvSpPr/>
          <p:nvPr/>
        </p:nvSpPr>
        <p:spPr>
          <a:xfrm>
            <a:off x="1187624" y="908720"/>
            <a:ext cx="6912768" cy="33843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59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jonghyouk\Desktop\22894344_1489284154511904_434422537365536270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38" y="-27384"/>
            <a:ext cx="8186018" cy="59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-108520" y="5661248"/>
            <a:ext cx="97210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b="1" dirty="0" smtClean="0"/>
              <a:t>2015</a:t>
            </a:r>
            <a:r>
              <a:rPr lang="ko-KR" altLang="en-US" sz="1600" b="1" dirty="0" smtClean="0"/>
              <a:t>년</a:t>
            </a:r>
            <a:r>
              <a:rPr lang="en-US" altLang="ko-KR" sz="1600" b="1" dirty="0" smtClean="0"/>
              <a:t> 7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13</a:t>
            </a:r>
            <a:r>
              <a:rPr lang="ko-KR" altLang="en-US" sz="1600" b="1" dirty="0" smtClean="0"/>
              <a:t>일 </a:t>
            </a:r>
            <a:r>
              <a:rPr lang="ko-KR" altLang="en-US" sz="1600" b="1" dirty="0" err="1" smtClean="0"/>
              <a:t>문화사업국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C </a:t>
            </a:r>
            <a:r>
              <a:rPr lang="ko-KR" altLang="en-US" sz="1600" b="1" dirty="0" smtClean="0"/>
              <a:t>국장에게 폭언을 듣는 </a:t>
            </a:r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대표와 이사</a:t>
            </a:r>
            <a:r>
              <a:rPr lang="en-US" altLang="ko-KR" sz="1600" b="1" dirty="0" smtClean="0"/>
              <a:t>.</a:t>
            </a:r>
          </a:p>
          <a:p>
            <a:r>
              <a:rPr lang="ko-KR" altLang="en-US" sz="1600" b="1" dirty="0" smtClean="0"/>
              <a:t>당시 </a:t>
            </a:r>
            <a:r>
              <a:rPr lang="ko-KR" altLang="en-US" sz="1600" b="1" dirty="0" err="1" smtClean="0"/>
              <a:t>경향아트힐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2</a:t>
            </a:r>
            <a:r>
              <a:rPr lang="ko-KR" altLang="en-US" sz="1600" b="1" dirty="0" smtClean="0"/>
              <a:t>층 박물관에는 </a:t>
            </a:r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직원 </a:t>
            </a:r>
            <a:r>
              <a:rPr lang="en-US" altLang="ko-KR" sz="1600" b="1" dirty="0" smtClean="0"/>
              <a:t>7</a:t>
            </a:r>
            <a:r>
              <a:rPr lang="ko-KR" altLang="en-US" sz="1600" b="1" dirty="0" smtClean="0"/>
              <a:t>명과 대표의 어머니도 있었다</a:t>
            </a:r>
            <a:r>
              <a:rPr lang="en-US" altLang="ko-KR" sz="1600" b="1" dirty="0" smtClean="0"/>
              <a:t>.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683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nghyouk\Desktop\23031669_1489284131178573_857379369703367797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27384"/>
            <a:ext cx="8368189" cy="61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-108520" y="5733256"/>
            <a:ext cx="97210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b="1" dirty="0" smtClean="0"/>
              <a:t>2015</a:t>
            </a:r>
            <a:r>
              <a:rPr lang="ko-KR" altLang="en-US" sz="1600" b="1" dirty="0" smtClean="0"/>
              <a:t>년</a:t>
            </a:r>
            <a:r>
              <a:rPr lang="en-US" altLang="ko-KR" sz="1600" b="1" dirty="0" smtClean="0"/>
              <a:t> 7</a:t>
            </a:r>
            <a:r>
              <a:rPr lang="ko-KR" altLang="en-US" sz="1600" b="1" dirty="0" smtClean="0"/>
              <a:t>월 </a:t>
            </a:r>
            <a:r>
              <a:rPr lang="en-US" altLang="ko-KR" sz="1600" b="1" dirty="0" smtClean="0"/>
              <a:t>13</a:t>
            </a:r>
            <a:r>
              <a:rPr lang="ko-KR" altLang="en-US" sz="1600" b="1" dirty="0" smtClean="0"/>
              <a:t>일 문화사업국</a:t>
            </a:r>
            <a:r>
              <a:rPr lang="en-US" altLang="ko-KR" sz="1600" b="1" dirty="0" smtClean="0"/>
              <a:t> </a:t>
            </a:r>
            <a:r>
              <a:rPr lang="ko-KR" altLang="en-US" sz="1600" b="1" dirty="0" smtClean="0"/>
              <a:t>김준 국장에 의해 </a:t>
            </a:r>
            <a:r>
              <a:rPr lang="en-US" altLang="ko-KR" sz="1600" b="1" dirty="0" smtClean="0"/>
              <a:t>1</a:t>
            </a:r>
            <a:r>
              <a:rPr lang="ko-KR" altLang="en-US" sz="1600" b="1" dirty="0" smtClean="0"/>
              <a:t>층으로 끌려 내려와 공개적인 모욕을 들었던</a:t>
            </a:r>
            <a:endParaRPr lang="en-US" altLang="ko-KR" sz="1600" b="1" dirty="0" smtClean="0"/>
          </a:p>
          <a:p>
            <a:r>
              <a:rPr lang="ko-KR" altLang="en-US" sz="1600" b="1" dirty="0" err="1" smtClean="0"/>
              <a:t>토이키노</a:t>
            </a:r>
            <a:r>
              <a:rPr lang="ko-KR" altLang="en-US" sz="1600" b="1" dirty="0" smtClean="0"/>
              <a:t> 대표와 이사</a:t>
            </a:r>
            <a:r>
              <a:rPr lang="en-US" altLang="ko-KR" sz="1600" b="1" dirty="0" smtClean="0"/>
              <a:t>. </a:t>
            </a:r>
            <a:r>
              <a:rPr lang="ko-KR" altLang="en-US" sz="1600" b="1" dirty="0" smtClean="0"/>
              <a:t>당시 주변을 지나가던 사람들 수 십 명이 이 상황을 목격함</a:t>
            </a:r>
            <a:r>
              <a:rPr lang="en-US" altLang="ko-KR" sz="1600" b="1" dirty="0" smtClean="0"/>
              <a:t>.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8793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onghyouk\Desktop\22894153_1489284157845237_806275645417829431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9" y="0"/>
            <a:ext cx="7656895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179512" y="5113989"/>
            <a:ext cx="8784976" cy="1555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문화사업국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부장은 항상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사업국으로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토이키노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이사 최승일을 올라오라고 지시했으며 고압적인 자세에서 욕이 섞인 반말을 했다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토이키노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동업사업의 매출과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여러가지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트집 잡았다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최승일 이사가 입구 정비나 냉방 혹은 난방에 대한 불만을 말하면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너희는 그런 이야기를 할 자격이 없어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욕설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)”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라며 이야기 했다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결국 최승일 이사는 매월 결산 보고를 하러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층으로 올라가는 것이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미칠듯이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괴로웠고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토이키노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동업사업 이외에 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부장이 수없이 다른 일을 부탁하는 것이 고통스러웠다고 한다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최승일 이사는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엄연히 계약주체인 저를 수 년 동안 셀 수 없을 만큼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부장은 모욕을 주었습니다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결국 그 화살은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토이키노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대표에게 이어졌습니다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고 말했다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(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첨부파일 중 </a:t>
            </a:r>
            <a:r>
              <a:rPr lang="ko-KR" altLang="en-US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토이키노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이사 최승일 사건경위서 참조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15616" y="4652699"/>
            <a:ext cx="8208912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 smtClean="0"/>
              <a:t>2015</a:t>
            </a:r>
            <a:r>
              <a:rPr lang="ko-KR" altLang="en-US" sz="1100" b="1" dirty="0" smtClean="0"/>
              <a:t>년 </a:t>
            </a:r>
            <a:r>
              <a:rPr lang="en-US" altLang="ko-KR" sz="1100" b="1" dirty="0" smtClean="0"/>
              <a:t>3</a:t>
            </a:r>
            <a:r>
              <a:rPr lang="ko-KR" altLang="en-US" sz="1100" b="1" dirty="0" smtClean="0"/>
              <a:t>월경 </a:t>
            </a:r>
            <a:r>
              <a:rPr lang="ko-KR" altLang="en-US" sz="1100" b="1" dirty="0" err="1" smtClean="0"/>
              <a:t>부터</a:t>
            </a:r>
            <a:r>
              <a:rPr lang="ko-KR" altLang="en-US" sz="1100" b="1" dirty="0" smtClean="0"/>
              <a:t> </a:t>
            </a:r>
            <a:r>
              <a:rPr lang="ko-KR" altLang="en-US" sz="1100" b="1" dirty="0" err="1" smtClean="0"/>
              <a:t>경향문화사업국</a:t>
            </a:r>
            <a:r>
              <a:rPr lang="ko-KR" altLang="en-US" sz="1100" b="1" dirty="0" smtClean="0"/>
              <a:t> 직원들이 보는 앞에서 공개적인  모욕을 당했던 </a:t>
            </a:r>
            <a:r>
              <a:rPr lang="ko-KR" altLang="en-US" sz="1100" b="1" dirty="0" err="1" smtClean="0"/>
              <a:t>토이키노</a:t>
            </a:r>
            <a:r>
              <a:rPr lang="ko-KR" altLang="en-US" sz="1100" b="1" dirty="0" smtClean="0"/>
              <a:t> 이사 최승일</a:t>
            </a:r>
            <a:endParaRPr lang="en-US" altLang="ko-KR" sz="1100" b="1" dirty="0" smtClean="0"/>
          </a:p>
          <a:p>
            <a:endParaRPr lang="en-US" altLang="ko-KR" sz="1100" b="1" dirty="0"/>
          </a:p>
        </p:txBody>
      </p:sp>
    </p:spTree>
    <p:extLst>
      <p:ext uri="{BB962C8B-B14F-4D97-AF65-F5344CB8AC3E}">
        <p14:creationId xmlns:p14="http://schemas.microsoft.com/office/powerpoint/2010/main" val="358793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62646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altLang="ko-KR" sz="14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2300" dirty="0" smtClean="0">
                <a:latin typeface="+mj-lt"/>
              </a:rPr>
              <a:t>                                    </a:t>
            </a:r>
          </a:p>
          <a:p>
            <a:pPr>
              <a:lnSpc>
                <a:spcPct val="120000"/>
              </a:lnSpc>
              <a:buNone/>
            </a:pPr>
            <a:r>
              <a:rPr lang="en-US" altLang="ko-KR" sz="1600" dirty="0" smtClean="0">
                <a:latin typeface="+mj-lt"/>
              </a:rPr>
              <a:t>G</a:t>
            </a:r>
            <a:r>
              <a:rPr lang="ko-KR" altLang="en-US" sz="1600" dirty="0" smtClean="0">
                <a:latin typeface="+mj-lt"/>
              </a:rPr>
              <a:t> 국장 </a:t>
            </a:r>
            <a:r>
              <a:rPr lang="en-US" altLang="ko-KR" sz="1600" dirty="0" smtClean="0">
                <a:latin typeface="+mj-lt"/>
              </a:rPr>
              <a:t>(</a:t>
            </a:r>
            <a:r>
              <a:rPr lang="ko-KR" altLang="en-US" sz="1600" dirty="0" smtClean="0">
                <a:latin typeface="+mj-lt"/>
              </a:rPr>
              <a:t>총무과</a:t>
            </a:r>
            <a:r>
              <a:rPr lang="en-US" altLang="ko-KR" sz="1600" dirty="0" smtClean="0">
                <a:latin typeface="+mj-lt"/>
              </a:rPr>
              <a:t>)</a:t>
            </a:r>
            <a:endParaRPr lang="ko-KR" altLang="en-US" sz="1600" dirty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1600" dirty="0" smtClean="0">
                <a:latin typeface="+mj-lt"/>
              </a:rPr>
              <a:t>"</a:t>
            </a:r>
            <a:r>
              <a:rPr lang="ko-KR" altLang="en-US" sz="1600" dirty="0">
                <a:latin typeface="+mj-lt"/>
              </a:rPr>
              <a:t>손대표</a:t>
            </a:r>
            <a:r>
              <a:rPr lang="en-US" altLang="ko-KR" sz="1600" dirty="0">
                <a:latin typeface="+mj-lt"/>
              </a:rPr>
              <a:t>~ </a:t>
            </a:r>
            <a:r>
              <a:rPr lang="ko-KR" altLang="en-US" sz="1600" dirty="0">
                <a:latin typeface="+mj-lt"/>
              </a:rPr>
              <a:t>여기 당신이 들어오기 전에 </a:t>
            </a:r>
            <a:r>
              <a:rPr lang="ko-KR" altLang="en-US" sz="1600" dirty="0" smtClean="0">
                <a:latin typeface="+mj-lt"/>
              </a:rPr>
              <a:t>박물관하던 </a:t>
            </a:r>
            <a:r>
              <a:rPr lang="ko-KR" altLang="en-US" sz="1600" dirty="0">
                <a:latin typeface="+mj-lt"/>
              </a:rPr>
              <a:t>사장은 극장 계단 밀어버리고 인테리어 공사 수십억 들여서 해서 엄청 손해보고 </a:t>
            </a:r>
            <a:r>
              <a:rPr lang="ko-KR" altLang="en-US" sz="1600" dirty="0" smtClean="0">
                <a:latin typeface="+mj-lt"/>
              </a:rPr>
              <a:t>나갔어 </a:t>
            </a:r>
            <a:r>
              <a:rPr lang="ko-KR" altLang="en-US" sz="1600" dirty="0">
                <a:latin typeface="+mj-lt"/>
              </a:rPr>
              <a:t>어디서 손대표가 손해 봤다고 우는 소리해 기껏 몇 억 손해 본거 가지고</a:t>
            </a:r>
            <a:r>
              <a:rPr lang="en-US" altLang="ko-KR" sz="1600" dirty="0">
                <a:latin typeface="+mj-lt"/>
              </a:rPr>
              <a:t>... </a:t>
            </a:r>
            <a:r>
              <a:rPr lang="ko-KR" altLang="en-US" sz="1600" dirty="0">
                <a:latin typeface="+mj-lt"/>
              </a:rPr>
              <a:t>내가 말이야 항상 </a:t>
            </a:r>
            <a:r>
              <a:rPr lang="ko-KR" altLang="en-US" sz="1600" dirty="0" smtClean="0">
                <a:latin typeface="+mj-lt"/>
              </a:rPr>
              <a:t>주식 할 때 손해 보거든 </a:t>
            </a:r>
            <a:r>
              <a:rPr lang="en-US" altLang="ko-KR" sz="1600" dirty="0">
                <a:latin typeface="+mj-lt"/>
              </a:rPr>
              <a:t>. </a:t>
            </a:r>
            <a:r>
              <a:rPr lang="ko-KR" altLang="en-US" sz="1600" dirty="0">
                <a:latin typeface="+mj-lt"/>
              </a:rPr>
              <a:t>왠 </a:t>
            </a:r>
            <a:r>
              <a:rPr lang="ko-KR" altLang="en-US" sz="1600" dirty="0" smtClean="0">
                <a:latin typeface="+mj-lt"/>
              </a:rPr>
              <a:t>줄 알아 빠질 때 </a:t>
            </a:r>
            <a:r>
              <a:rPr lang="ko-KR" altLang="en-US" sz="1600" dirty="0">
                <a:latin typeface="+mj-lt"/>
              </a:rPr>
              <a:t>못 빠져서지</a:t>
            </a:r>
            <a:r>
              <a:rPr lang="en-US" altLang="ko-KR" sz="1600" dirty="0">
                <a:latin typeface="+mj-lt"/>
              </a:rPr>
              <a:t>.. </a:t>
            </a:r>
            <a:r>
              <a:rPr lang="ko-KR" altLang="en-US" sz="1600" dirty="0">
                <a:latin typeface="+mj-lt"/>
              </a:rPr>
              <a:t>손대표</a:t>
            </a:r>
            <a:r>
              <a:rPr lang="en-US" altLang="ko-KR" sz="1600" dirty="0">
                <a:latin typeface="+mj-lt"/>
              </a:rPr>
              <a:t>. </a:t>
            </a:r>
            <a:r>
              <a:rPr lang="ko-KR" altLang="en-US" sz="1600" dirty="0">
                <a:latin typeface="+mj-lt"/>
              </a:rPr>
              <a:t>총알 떨어졌으면 빨리 나가 더 </a:t>
            </a:r>
            <a:r>
              <a:rPr lang="ko-KR" altLang="en-US" sz="1600" dirty="0" smtClean="0">
                <a:latin typeface="+mj-lt"/>
              </a:rPr>
              <a:t>피 보지 말고</a:t>
            </a:r>
            <a:r>
              <a:rPr lang="en-US" altLang="ko-KR" sz="1600" dirty="0">
                <a:latin typeface="+mj-lt"/>
              </a:rPr>
              <a:t>"</a:t>
            </a:r>
          </a:p>
          <a:p>
            <a:pPr>
              <a:lnSpc>
                <a:spcPct val="120000"/>
              </a:lnSpc>
            </a:pP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1600" dirty="0">
                <a:latin typeface="+mj-lt"/>
              </a:rPr>
              <a:t>B</a:t>
            </a:r>
            <a:r>
              <a:rPr lang="ko-KR" altLang="en-US" sz="1600" dirty="0" smtClean="0">
                <a:latin typeface="+mj-lt"/>
              </a:rPr>
              <a:t> 부장 </a:t>
            </a:r>
            <a:r>
              <a:rPr lang="en-US" altLang="ko-KR" sz="1600" dirty="0" smtClean="0">
                <a:latin typeface="+mj-lt"/>
              </a:rPr>
              <a:t>(</a:t>
            </a:r>
            <a:r>
              <a:rPr lang="ko-KR" altLang="en-US" sz="1600" dirty="0" err="1" smtClean="0">
                <a:latin typeface="+mj-lt"/>
              </a:rPr>
              <a:t>문화사업국</a:t>
            </a:r>
            <a:r>
              <a:rPr lang="en-US" altLang="ko-KR" sz="1600" dirty="0" smtClean="0">
                <a:latin typeface="+mj-lt"/>
              </a:rPr>
              <a:t>)</a:t>
            </a:r>
          </a:p>
          <a:p>
            <a:pPr>
              <a:lnSpc>
                <a:spcPct val="120000"/>
              </a:lnSpc>
              <a:buNone/>
            </a:pP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1600" dirty="0" smtClean="0">
                <a:latin typeface="+mj-lt"/>
              </a:rPr>
              <a:t>(</a:t>
            </a:r>
            <a:r>
              <a:rPr lang="ko-KR" altLang="en-US" sz="1600" dirty="0" smtClean="0">
                <a:latin typeface="+mj-lt"/>
              </a:rPr>
              <a:t>오늘도 </a:t>
            </a:r>
            <a:r>
              <a:rPr lang="ko-KR" altLang="en-US" sz="1600" dirty="0">
                <a:latin typeface="+mj-lt"/>
              </a:rPr>
              <a:t>사장한테 엄청 </a:t>
            </a:r>
            <a:r>
              <a:rPr lang="ko-KR" altLang="en-US" sz="1600" dirty="0" smtClean="0">
                <a:latin typeface="+mj-lt"/>
              </a:rPr>
              <a:t>깨졌어</a:t>
            </a:r>
            <a:r>
              <a:rPr lang="en-US" altLang="ko-KR" sz="1600" dirty="0" smtClean="0">
                <a:latin typeface="+mj-lt"/>
              </a:rPr>
              <a:t>. </a:t>
            </a:r>
            <a:r>
              <a:rPr lang="ko-KR" altLang="en-US" sz="1600" dirty="0" smtClean="0">
                <a:latin typeface="+mj-lt"/>
              </a:rPr>
              <a:t>손님도 안 오고</a:t>
            </a:r>
            <a:r>
              <a:rPr lang="en-US" altLang="ko-KR" sz="1600" dirty="0" smtClean="0">
                <a:latin typeface="+mj-lt"/>
              </a:rPr>
              <a:t>..</a:t>
            </a:r>
            <a:r>
              <a:rPr lang="ko-KR" altLang="en-US" sz="1600" dirty="0" smtClean="0">
                <a:latin typeface="+mj-lt"/>
              </a:rPr>
              <a:t> </a:t>
            </a:r>
            <a:r>
              <a:rPr lang="ko-KR" altLang="en-US" sz="1600" dirty="0">
                <a:latin typeface="+mj-lt"/>
              </a:rPr>
              <a:t>핑계 </a:t>
            </a:r>
            <a:r>
              <a:rPr lang="ko-KR" altLang="en-US" sz="1600" dirty="0" smtClean="0">
                <a:latin typeface="+mj-lt"/>
              </a:rPr>
              <a:t>대지 말고 </a:t>
            </a:r>
            <a:r>
              <a:rPr lang="ko-KR" altLang="en-US" sz="1600" dirty="0">
                <a:latin typeface="+mj-lt"/>
              </a:rPr>
              <a:t>당장 </a:t>
            </a:r>
            <a:r>
              <a:rPr lang="ko-KR" altLang="en-US" sz="1600" dirty="0" smtClean="0">
                <a:latin typeface="+mj-lt"/>
              </a:rPr>
              <a:t>나가</a:t>
            </a: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1600" dirty="0" smtClean="0">
                <a:latin typeface="+mj-lt"/>
              </a:rPr>
              <a:t>나도 </a:t>
            </a:r>
            <a:r>
              <a:rPr lang="ko-KR" altLang="en-US" sz="1600" dirty="0">
                <a:latin typeface="+mj-lt"/>
              </a:rPr>
              <a:t>미치겠다고</a:t>
            </a:r>
            <a:r>
              <a:rPr lang="en-US" altLang="ko-KR" sz="1600" dirty="0">
                <a:latin typeface="+mj-lt"/>
              </a:rPr>
              <a:t>... </a:t>
            </a:r>
            <a:r>
              <a:rPr lang="ko-KR" altLang="en-US" sz="1600" dirty="0">
                <a:latin typeface="+mj-lt"/>
              </a:rPr>
              <a:t>사장이 당신 당장 </a:t>
            </a:r>
            <a:r>
              <a:rPr lang="ko-KR" altLang="en-US" sz="1600" dirty="0" smtClean="0">
                <a:latin typeface="+mj-lt"/>
              </a:rPr>
              <a:t>나가래</a:t>
            </a: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토이키노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대표 </a:t>
            </a:r>
            <a:r>
              <a:rPr lang="en-US" altLang="ko-KR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– </a:t>
            </a:r>
            <a:r>
              <a:rPr lang="ko-KR" alt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오픈한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지 </a:t>
            </a:r>
            <a:r>
              <a:rPr lang="ko-KR" alt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이제 겨우 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넉 달입니다</a:t>
            </a:r>
            <a:r>
              <a:rPr lang="en-US" altLang="ko-KR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. </a:t>
            </a:r>
            <a:r>
              <a:rPr lang="en-US" altLang="ko-K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5</a:t>
            </a:r>
            <a:r>
              <a:rPr lang="ko-KR" alt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월에는 그래도 잘 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됐지 않습니까</a:t>
            </a:r>
            <a:r>
              <a:rPr lang="en-US" altLang="ko-K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? </a:t>
            </a:r>
            <a:endParaRPr lang="en-US" altLang="ko-K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지금 </a:t>
            </a:r>
            <a:r>
              <a:rPr lang="ko-KR" alt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메르스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ko-KR" alt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때문에 난리고</a:t>
            </a:r>
            <a:r>
              <a:rPr lang="en-US" altLang="ko-KR" sz="1600" dirty="0">
                <a:latin typeface="+mj-lt"/>
              </a:rPr>
              <a:t>...</a:t>
            </a:r>
            <a:br>
              <a:rPr lang="en-US" altLang="ko-KR" sz="1600" dirty="0">
                <a:latin typeface="+mj-lt"/>
              </a:rPr>
            </a:b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1600" dirty="0" smtClean="0"/>
              <a:t>B</a:t>
            </a:r>
            <a:r>
              <a:rPr lang="ko-KR" altLang="en-US" sz="1600" dirty="0" smtClean="0"/>
              <a:t> 부장 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문화사업국</a:t>
            </a:r>
            <a:r>
              <a:rPr lang="en-US" altLang="ko-KR" sz="1600" dirty="0" smtClean="0"/>
              <a:t>)</a:t>
            </a:r>
          </a:p>
          <a:p>
            <a:pPr>
              <a:lnSpc>
                <a:spcPct val="120000"/>
              </a:lnSpc>
              <a:buNone/>
            </a:pP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1600" dirty="0" smtClean="0">
                <a:latin typeface="+mj-lt"/>
              </a:rPr>
              <a:t> </a:t>
            </a:r>
            <a:r>
              <a:rPr lang="ko-KR" altLang="en-US" sz="1600" dirty="0" err="1" smtClean="0">
                <a:latin typeface="+mj-lt"/>
              </a:rPr>
              <a:t>시끄러</a:t>
            </a:r>
            <a:r>
              <a:rPr lang="en-US" altLang="ko-KR" sz="1600" dirty="0">
                <a:latin typeface="+mj-lt"/>
              </a:rPr>
              <a:t>! </a:t>
            </a:r>
            <a:r>
              <a:rPr lang="ko-KR" altLang="en-US" sz="1600" dirty="0">
                <a:latin typeface="+mj-lt"/>
              </a:rPr>
              <a:t>어떻게든 매출 못 올리면 당신 </a:t>
            </a:r>
            <a:r>
              <a:rPr lang="ko-KR" altLang="en-US" sz="1600" dirty="0" err="1" smtClean="0">
                <a:latin typeface="+mj-lt"/>
              </a:rPr>
              <a:t>목아지야</a:t>
            </a:r>
            <a:r>
              <a:rPr lang="ko-KR" altLang="en-US" sz="1600" dirty="0">
                <a:latin typeface="+mj-lt"/>
              </a:rPr>
              <a:t> </a:t>
            </a:r>
          </a:p>
          <a:p>
            <a:pPr>
              <a:lnSpc>
                <a:spcPct val="120000"/>
              </a:lnSpc>
              <a:buNone/>
            </a:pPr>
            <a:endParaRPr lang="en-US" altLang="ko-K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토이키노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대표 </a:t>
            </a:r>
            <a:r>
              <a:rPr lang="en-US" altLang="ko-KR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국장님 </a:t>
            </a:r>
            <a:r>
              <a:rPr lang="ko-KR" alt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탄핵정국에 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사람들도 </a:t>
            </a:r>
            <a:r>
              <a:rPr lang="ko-KR" alt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안오고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ko-KR" alt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월 </a:t>
            </a:r>
            <a:r>
              <a:rPr lang="en-US" altLang="ko-K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2000</a:t>
            </a:r>
            <a:r>
              <a:rPr lang="ko-KR" alt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만원은 너무 힘들어서요 시간 주시면 </a:t>
            </a:r>
            <a:r>
              <a:rPr lang="en-US" altLang="ko-KR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</a:t>
            </a:r>
            <a:r>
              <a:rPr lang="ko-KR" altLang="en-US" sz="16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월분은</a:t>
            </a:r>
            <a:r>
              <a:rPr lang="ko-KR" alt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꼭 </a:t>
            </a:r>
            <a:r>
              <a:rPr lang="ko-KR" alt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갚겠습니다</a:t>
            </a:r>
            <a:endParaRPr lang="en-US" altLang="ko-KR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buNone/>
            </a:pP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1600" dirty="0"/>
              <a:t>E</a:t>
            </a:r>
            <a:r>
              <a:rPr lang="ko-KR" altLang="en-US" sz="1600" dirty="0" smtClean="0"/>
              <a:t> 국장 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임대사업국</a:t>
            </a:r>
            <a:r>
              <a:rPr lang="en-US" altLang="ko-KR" sz="1600" dirty="0" smtClean="0"/>
              <a:t>)</a:t>
            </a:r>
          </a:p>
          <a:p>
            <a:pPr>
              <a:lnSpc>
                <a:spcPct val="120000"/>
              </a:lnSpc>
              <a:buNone/>
            </a:pP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1600" dirty="0" smtClean="0">
                <a:latin typeface="+mj-lt"/>
              </a:rPr>
              <a:t>손대표님 </a:t>
            </a:r>
            <a:r>
              <a:rPr lang="ko-KR" altLang="en-US" sz="1600" dirty="0">
                <a:latin typeface="+mj-lt"/>
              </a:rPr>
              <a:t>손대표님</a:t>
            </a:r>
            <a:r>
              <a:rPr lang="en-US" altLang="ko-KR" sz="1600" dirty="0">
                <a:latin typeface="+mj-lt"/>
              </a:rPr>
              <a:t>. </a:t>
            </a:r>
            <a:r>
              <a:rPr lang="ko-KR" altLang="en-US" sz="1600" dirty="0">
                <a:latin typeface="+mj-lt"/>
              </a:rPr>
              <a:t>그 사정은 전 </a:t>
            </a:r>
            <a:r>
              <a:rPr lang="ko-KR" altLang="en-US" sz="1600" dirty="0" err="1" smtClean="0">
                <a:latin typeface="+mj-lt"/>
              </a:rPr>
              <a:t>모르겠고요</a:t>
            </a:r>
            <a:r>
              <a:rPr lang="en-US" altLang="ko-KR" sz="1600" dirty="0" smtClean="0">
                <a:latin typeface="+mj-lt"/>
              </a:rPr>
              <a:t>.</a:t>
            </a:r>
            <a:r>
              <a:rPr lang="ko-KR" altLang="en-US" sz="1600" dirty="0" smtClean="0">
                <a:latin typeface="+mj-lt"/>
              </a:rPr>
              <a:t> 저는 충분히 기다려 드렸습니다</a:t>
            </a:r>
            <a:r>
              <a:rPr lang="en-US" altLang="ko-KR" sz="1600" dirty="0" smtClean="0">
                <a:latin typeface="+mj-lt"/>
              </a:rPr>
              <a:t>. </a:t>
            </a:r>
            <a:r>
              <a:rPr lang="ko-KR" altLang="en-US" sz="1600" dirty="0" smtClean="0">
                <a:latin typeface="+mj-lt"/>
              </a:rPr>
              <a:t>저도 회사에서 곤란한 상황이에요</a:t>
            </a:r>
            <a:r>
              <a:rPr lang="en-US" altLang="ko-KR" sz="16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en-US" altLang="ko-KR" sz="1600" dirty="0" smtClean="0">
                <a:latin typeface="+mj-lt"/>
              </a:rPr>
              <a:t>3</a:t>
            </a:r>
            <a:r>
              <a:rPr lang="ko-KR" altLang="en-US" sz="1600" dirty="0">
                <a:latin typeface="+mj-lt"/>
              </a:rPr>
              <a:t>월까지 안주시면 </a:t>
            </a:r>
            <a:r>
              <a:rPr lang="ko-KR" altLang="en-US" sz="1600" dirty="0" smtClean="0">
                <a:latin typeface="+mj-lt"/>
              </a:rPr>
              <a:t>압류 들어가고 추심 들어갑니다</a:t>
            </a:r>
            <a:endParaRPr lang="ko-KR" altLang="en-US" sz="1600" dirty="0">
              <a:latin typeface="+mj-lt"/>
            </a:endParaRPr>
          </a:p>
          <a:p>
            <a:pPr>
              <a:lnSpc>
                <a:spcPct val="120000"/>
              </a:lnSpc>
            </a:pPr>
            <a:endParaRPr lang="en-US" altLang="ko-KR" sz="2300" dirty="0" smtClean="0"/>
          </a:p>
          <a:p>
            <a:pPr marL="0" indent="0">
              <a:buNone/>
            </a:pPr>
            <a:endParaRPr lang="en-US" altLang="ko-KR" sz="1400" dirty="0" smtClean="0"/>
          </a:p>
          <a:p>
            <a:pPr marL="0" indent="0">
              <a:buNone/>
            </a:pPr>
            <a:endParaRPr lang="en-US" altLang="ko-KR" sz="1400" dirty="0"/>
          </a:p>
          <a:p>
            <a:pPr marL="0" indent="0">
              <a:buNone/>
            </a:pPr>
            <a:endParaRPr lang="en-US" altLang="ko-KR" sz="1400" dirty="0"/>
          </a:p>
          <a:p>
            <a:pPr marL="0" indent="0">
              <a:buNone/>
            </a:pPr>
            <a:endParaRPr lang="en-US" altLang="ko-KR" sz="1400" dirty="0" smtClean="0"/>
          </a:p>
          <a:p>
            <a:pPr marL="0" indent="0">
              <a:buNone/>
            </a:pPr>
            <a:r>
              <a:rPr lang="en-US" altLang="ko-KR" sz="1400" dirty="0" smtClean="0"/>
              <a:t>  </a:t>
            </a:r>
            <a:endParaRPr lang="ko-KR" altLang="en-US" sz="1400" dirty="0"/>
          </a:p>
        </p:txBody>
      </p:sp>
      <p:sp>
        <p:nvSpPr>
          <p:cNvPr id="2" name="직사각형 1"/>
          <p:cNvSpPr/>
          <p:nvPr/>
        </p:nvSpPr>
        <p:spPr>
          <a:xfrm>
            <a:off x="467544" y="39537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/>
              <a:t>4. </a:t>
            </a:r>
            <a:r>
              <a:rPr lang="ko-KR" altLang="en-US" b="1" dirty="0" smtClean="0"/>
              <a:t>경향신문사의 조직적 사업방해와 인격적 무시 발언</a:t>
            </a:r>
            <a:endParaRPr lang="en-US" altLang="ko-KR" b="1" dirty="0" smtClean="0"/>
          </a:p>
        </p:txBody>
      </p:sp>
    </p:spTree>
    <p:extLst>
      <p:ext uri="{BB962C8B-B14F-4D97-AF65-F5344CB8AC3E}">
        <p14:creationId xmlns:p14="http://schemas.microsoft.com/office/powerpoint/2010/main" val="151007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62036"/>
            <a:ext cx="9396536" cy="6661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/>
              <a:t>B</a:t>
            </a:r>
            <a:r>
              <a:rPr lang="ko-KR" altLang="en-US" sz="1100" dirty="0" smtClean="0"/>
              <a:t> 부장 </a:t>
            </a:r>
            <a:r>
              <a:rPr lang="en-US" altLang="ko-KR" sz="1100" dirty="0" smtClean="0"/>
              <a:t>(</a:t>
            </a:r>
            <a:r>
              <a:rPr lang="ko-KR" altLang="en-US" sz="1100" dirty="0" err="1" smtClean="0"/>
              <a:t>문화사업국</a:t>
            </a:r>
            <a:r>
              <a:rPr lang="en-US" altLang="ko-KR" sz="11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100" dirty="0" smtClean="0"/>
              <a:t/>
            </a:r>
            <a:br>
              <a:rPr lang="ko-KR" altLang="en-US" sz="1100" dirty="0" smtClean="0"/>
            </a:br>
            <a:r>
              <a:rPr lang="ko-KR" altLang="en-US" sz="1100" dirty="0" smtClean="0"/>
              <a:t>손대표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함부로 까불지마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당신은 개인이고 우린 조직이야 여기저기 까발린다고 당신 믿어줄 거 </a:t>
            </a:r>
            <a:r>
              <a:rPr lang="ko-KR" altLang="en-US" sz="1100" dirty="0" err="1" smtClean="0"/>
              <a:t>같애</a:t>
            </a:r>
            <a:r>
              <a:rPr lang="en-US" altLang="ko-KR" sz="1100" dirty="0" smtClean="0"/>
              <a:t>?</a:t>
            </a:r>
            <a:r>
              <a:rPr lang="ko-KR" altLang="en-US" sz="1100" dirty="0" smtClean="0"/>
              <a:t/>
            </a:r>
            <a:br>
              <a:rPr lang="ko-KR" altLang="en-US" sz="1100" dirty="0" smtClean="0"/>
            </a:br>
            <a:r>
              <a:rPr lang="ko-KR" altLang="en-US" sz="1100" dirty="0" smtClean="0"/>
              <a:t>억울하면 빨리 나가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이러다 나 병 </a:t>
            </a:r>
            <a:r>
              <a:rPr lang="ko-KR" altLang="en-US" sz="1100" dirty="0" err="1" smtClean="0"/>
              <a:t>걸리것어</a:t>
            </a:r>
            <a:r>
              <a:rPr lang="en-US" altLang="ko-KR" sz="1100" dirty="0" smtClean="0"/>
              <a:t>.</a:t>
            </a:r>
          </a:p>
          <a:p>
            <a:pPr>
              <a:lnSpc>
                <a:spcPct val="150000"/>
              </a:lnSpc>
            </a:pPr>
            <a:endParaRPr lang="ko-KR" altLang="en-US" sz="1100" dirty="0" smtClean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D</a:t>
            </a:r>
            <a:r>
              <a:rPr lang="ko-KR" altLang="en-US" sz="1100" dirty="0" smtClean="0"/>
              <a:t> 상무</a:t>
            </a:r>
            <a:endParaRPr lang="en-US" altLang="ko-KR" sz="1100" dirty="0" smtClean="0"/>
          </a:p>
          <a:p>
            <a:pPr>
              <a:lnSpc>
                <a:spcPct val="150000"/>
              </a:lnSpc>
            </a:pPr>
            <a:endParaRPr lang="ko-KR" altLang="en-US" sz="1100" dirty="0" smtClean="0"/>
          </a:p>
          <a:p>
            <a:pPr>
              <a:lnSpc>
                <a:spcPct val="150000"/>
              </a:lnSpc>
            </a:pPr>
            <a:r>
              <a:rPr lang="ko-KR" altLang="en-US" sz="1100" dirty="0" err="1" smtClean="0"/>
              <a:t>퐁피듀</a:t>
            </a:r>
            <a:r>
              <a:rPr lang="ko-KR" altLang="en-US" sz="1100" dirty="0" smtClean="0"/>
              <a:t> 들어와서 손대표 나가면  </a:t>
            </a:r>
            <a:r>
              <a:rPr lang="en-US" altLang="ko-KR" sz="1100" dirty="0" err="1" smtClean="0"/>
              <a:t>ytn</a:t>
            </a:r>
            <a:r>
              <a:rPr lang="en-US" altLang="ko-KR" sz="1100" dirty="0" smtClean="0"/>
              <a:t> </a:t>
            </a:r>
            <a:r>
              <a:rPr lang="ko-KR" altLang="en-US" sz="1100" dirty="0" smtClean="0"/>
              <a:t> 사장하고 동업하기로 했다면서요</a:t>
            </a:r>
            <a:r>
              <a:rPr lang="en-US" altLang="ko-KR" sz="1100" dirty="0" smtClean="0"/>
              <a:t>? </a:t>
            </a:r>
            <a:r>
              <a:rPr lang="ko-KR" altLang="en-US" sz="1100" dirty="0" smtClean="0"/>
              <a:t>인맥 좋네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그 인맥으로 우리 </a:t>
            </a:r>
            <a:r>
              <a:rPr lang="ko-KR" altLang="en-US" sz="1100" dirty="0" err="1" smtClean="0"/>
              <a:t>경향아트힐에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>
              <a:lnSpc>
                <a:spcPct val="150000"/>
              </a:lnSpc>
            </a:pPr>
            <a:r>
              <a:rPr lang="ko-KR" altLang="en-US" sz="1100" dirty="0" smtClean="0"/>
              <a:t>투자 좀 </a:t>
            </a:r>
            <a:r>
              <a:rPr lang="ko-KR" altLang="en-US" sz="1100" dirty="0" err="1" smtClean="0"/>
              <a:t>끌어와봐요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우리 땜에 손해 봤다고 하지 말고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사업하는 사람이 왜 그래</a:t>
            </a:r>
            <a:r>
              <a:rPr lang="en-US" altLang="ko-KR" sz="11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100" dirty="0" smtClean="0"/>
              <a:t>앞으로 </a:t>
            </a:r>
            <a:r>
              <a:rPr lang="en-US" altLang="ko-KR" sz="1100" dirty="0" smtClean="0"/>
              <a:t>10</a:t>
            </a:r>
            <a:r>
              <a:rPr lang="ko-KR" altLang="en-US" sz="1100" dirty="0" smtClean="0"/>
              <a:t>개월 동안 노력해서 여기</a:t>
            </a:r>
            <a:r>
              <a:rPr lang="en-US" altLang="ko-KR" sz="1100" dirty="0" smtClean="0"/>
              <a:t>(</a:t>
            </a:r>
            <a:r>
              <a:rPr lang="ko-KR" altLang="en-US" sz="1100" dirty="0" err="1" smtClean="0"/>
              <a:t>경향아트힐</a:t>
            </a:r>
            <a:r>
              <a:rPr lang="en-US" altLang="ko-KR" sz="1100" dirty="0" smtClean="0"/>
              <a:t>)</a:t>
            </a:r>
            <a:r>
              <a:rPr lang="ko-KR" altLang="en-US" sz="1100" dirty="0" smtClean="0"/>
              <a:t>에 투자 끌어오면 내가 밀어줄게</a:t>
            </a:r>
            <a:r>
              <a:rPr lang="en-US" altLang="ko-KR" sz="1100" dirty="0" smtClean="0"/>
              <a:t>. </a:t>
            </a:r>
            <a:endParaRPr lang="ko-KR" altLang="en-US" sz="1100" dirty="0" smtClean="0"/>
          </a:p>
          <a:p>
            <a:pPr>
              <a:lnSpc>
                <a:spcPct val="150000"/>
              </a:lnSpc>
            </a:pPr>
            <a:endParaRPr lang="ko-KR" altLang="en-US" sz="1100" dirty="0" smtClean="0"/>
          </a:p>
          <a:p>
            <a:pPr>
              <a:lnSpc>
                <a:spcPct val="150000"/>
              </a:lnSpc>
            </a:pPr>
            <a:r>
              <a:rPr lang="ko-KR" altLang="en-US" sz="1100" dirty="0" err="1" smtClean="0">
                <a:solidFill>
                  <a:schemeClr val="bg1">
                    <a:lumMod val="65000"/>
                  </a:schemeClr>
                </a:solidFill>
              </a:rPr>
              <a:t>토이키노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 대표</a:t>
            </a:r>
            <a:endParaRPr lang="en-US" altLang="ko-KR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제가 일년 동안 비어있는 극장에 다른 사업체 유치 </a:t>
            </a:r>
            <a:r>
              <a:rPr lang="ko-KR" altLang="en-US" sz="1100" dirty="0" err="1" smtClean="0">
                <a:solidFill>
                  <a:schemeClr val="bg1">
                    <a:lumMod val="65000"/>
                  </a:schemeClr>
                </a:solidFill>
              </a:rPr>
              <a:t>시킬려고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 얼마나 노력했습니까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? 10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군데 넘게 매칭했는데</a:t>
            </a:r>
            <a:endParaRPr lang="en-US" altLang="ko-KR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너무 비싸다고 안 들어 오는데 어떻게 합니까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? 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 저희도 죽겠습니다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 임대료 좀 낮추어 주세요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 너무 비쌉니다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/>
              <a:t>E</a:t>
            </a:r>
            <a:r>
              <a:rPr lang="ko-KR" altLang="en-US" sz="1100" dirty="0" smtClean="0"/>
              <a:t> 국장 </a:t>
            </a:r>
            <a:r>
              <a:rPr lang="en-US" altLang="ko-KR" sz="1100" dirty="0" smtClean="0"/>
              <a:t>(</a:t>
            </a:r>
            <a:r>
              <a:rPr lang="ko-KR" altLang="en-US" sz="1100" dirty="0" err="1" smtClean="0"/>
              <a:t>임대사업국</a:t>
            </a:r>
            <a:r>
              <a:rPr lang="en-US" altLang="ko-KR" sz="11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100" dirty="0" smtClean="0"/>
              <a:t>어쩔 수 없습니다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150</a:t>
            </a:r>
            <a:r>
              <a:rPr lang="ko-KR" altLang="en-US" sz="1100" dirty="0" smtClean="0"/>
              <a:t>평 </a:t>
            </a:r>
            <a:r>
              <a:rPr lang="ko-KR" altLang="en-US" sz="1100" dirty="0" err="1" smtClean="0"/>
              <a:t>천사백만원</a:t>
            </a:r>
            <a:r>
              <a:rPr lang="ko-KR" altLang="en-US" sz="1100" dirty="0" smtClean="0"/>
              <a:t> 별도 공간 이백 부가세 냉난방 별도입니다 이미 사장님 결제 끝났습니다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힘드시면 </a:t>
            </a:r>
            <a:endParaRPr lang="en-US" altLang="ko-KR" sz="1100" dirty="0" smtClean="0"/>
          </a:p>
          <a:p>
            <a:pPr>
              <a:lnSpc>
                <a:spcPct val="150000"/>
              </a:lnSpc>
            </a:pPr>
            <a:r>
              <a:rPr lang="ko-KR" altLang="en-US" sz="1100" dirty="0" smtClean="0"/>
              <a:t>계약 하지 말고 나가세요</a:t>
            </a:r>
            <a:endParaRPr lang="en-US" altLang="ko-KR" sz="1100" dirty="0" smtClean="0"/>
          </a:p>
          <a:p>
            <a:pPr>
              <a:lnSpc>
                <a:spcPct val="150000"/>
              </a:lnSpc>
            </a:pPr>
            <a:endParaRPr lang="ko-KR" altLang="en-US" sz="1100" dirty="0" smtClean="0"/>
          </a:p>
          <a:p>
            <a:pPr>
              <a:lnSpc>
                <a:spcPct val="150000"/>
              </a:lnSpc>
            </a:pPr>
            <a:r>
              <a:rPr lang="ko-KR" altLang="en-US" sz="1100" dirty="0" err="1" smtClean="0">
                <a:solidFill>
                  <a:schemeClr val="bg1">
                    <a:lumMod val="65000"/>
                  </a:schemeClr>
                </a:solidFill>
              </a:rPr>
              <a:t>토이키노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 대표 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당장 다음주면 겨울 방학인데 어떻게 나갑니까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ko-KR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/>
              <a:t>E</a:t>
            </a:r>
            <a:r>
              <a:rPr lang="ko-KR" altLang="en-US" sz="1100" dirty="0" smtClean="0"/>
              <a:t> 국장 </a:t>
            </a:r>
            <a:r>
              <a:rPr lang="en-US" altLang="ko-KR" sz="1100" dirty="0" smtClean="0"/>
              <a:t>- </a:t>
            </a:r>
            <a:r>
              <a:rPr lang="ko-KR" altLang="en-US" sz="1100" dirty="0" smtClean="0"/>
              <a:t>그럼 당장 계약금 천사백 주세요 없으면 철수 시간 한달 드릴 테니 나가세요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이미 보고 끝났습니다</a:t>
            </a:r>
            <a:r>
              <a:rPr lang="en-US" altLang="ko-KR" sz="1100" dirty="0" smtClean="0"/>
              <a:t>.</a:t>
            </a:r>
            <a:endParaRPr lang="ko-KR" altLang="en-US" sz="1100" dirty="0" smtClean="0"/>
          </a:p>
          <a:p>
            <a:pPr>
              <a:lnSpc>
                <a:spcPct val="150000"/>
              </a:lnSpc>
            </a:pPr>
            <a:endParaRPr lang="en-US" altLang="ko-KR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err="1" smtClean="0">
                <a:solidFill>
                  <a:schemeClr val="bg1">
                    <a:lumMod val="65000"/>
                  </a:schemeClr>
                </a:solidFill>
              </a:rPr>
              <a:t>토이키노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 대표  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제가 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년 동안 나가라고 해서 고생하고 돈 구해오라고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ko-KR" altLang="en-US" sz="1100" dirty="0" smtClean="0">
                <a:solidFill>
                  <a:schemeClr val="bg1">
                    <a:lumMod val="65000"/>
                  </a:schemeClr>
                </a:solidFill>
              </a:rPr>
              <a:t>홍보해서 키우느라 고생한 것 아시지 않습니까</a:t>
            </a:r>
            <a:r>
              <a:rPr lang="en-US" altLang="ko-KR" sz="1100" dirty="0" smtClean="0">
                <a:solidFill>
                  <a:schemeClr val="bg1">
                    <a:lumMod val="65000"/>
                  </a:schemeClr>
                </a:solidFill>
              </a:rPr>
              <a:t>?</a:t>
            </a:r>
            <a:endParaRPr lang="ko-KR" altLang="en-US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100" dirty="0" smtClean="0"/>
          </a:p>
          <a:p>
            <a:pPr>
              <a:lnSpc>
                <a:spcPct val="150000"/>
              </a:lnSpc>
            </a:pPr>
            <a:r>
              <a:rPr lang="en-US" altLang="ko-KR" sz="1100" dirty="0"/>
              <a:t>E</a:t>
            </a:r>
            <a:r>
              <a:rPr lang="ko-KR" altLang="en-US" sz="1100" dirty="0" smtClean="0"/>
              <a:t> 국장 </a:t>
            </a:r>
            <a:r>
              <a:rPr lang="en-US" altLang="ko-KR" sz="1100" dirty="0" smtClean="0"/>
              <a:t>(</a:t>
            </a:r>
            <a:r>
              <a:rPr lang="ko-KR" altLang="en-US" sz="1100" dirty="0" err="1" smtClean="0"/>
              <a:t>임대사업국</a:t>
            </a:r>
            <a:r>
              <a:rPr lang="en-US" altLang="ko-KR" sz="1100" dirty="0" smtClean="0"/>
              <a:t>)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– </a:t>
            </a:r>
            <a:r>
              <a:rPr lang="ko-KR" altLang="en-US" sz="1100" dirty="0" smtClean="0"/>
              <a:t>회사의 결정입니다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 죄송합니다 이미 사장님께 보고 끝났습니다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219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91680" y="-27384"/>
            <a:ext cx="5400600" cy="60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2000" b="1" dirty="0" smtClean="0"/>
              <a:t>Ⅴ. </a:t>
            </a:r>
            <a:r>
              <a:rPr lang="ko-KR" altLang="en-US" sz="2000" b="1" dirty="0" smtClean="0"/>
              <a:t>첨부파일 </a:t>
            </a:r>
            <a:endParaRPr lang="en-US" altLang="ko-KR" sz="2000" b="1" dirty="0" smtClean="0"/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539552" y="288032"/>
            <a:ext cx="8352928" cy="652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ko-KR" altLang="en-US" b="1" dirty="0" smtClean="0"/>
              <a:t>경향신문사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동업계약서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ko-KR" altLang="en-US" b="1" dirty="0" smtClean="0"/>
              <a:t>경향신문사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임대계약서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ko-KR" altLang="en-US" b="1" dirty="0" smtClean="0"/>
              <a:t>경향신문사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1</a:t>
            </a:r>
            <a:r>
              <a:rPr lang="ko-KR" altLang="en-US" b="1" dirty="0" smtClean="0"/>
              <a:t>차 추가 임대계약서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차 추가 임대 동업계약서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ko-KR" altLang="en-US" b="1" dirty="0" smtClean="0"/>
              <a:t>경향신문사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플레닛박스</a:t>
            </a:r>
            <a:r>
              <a:rPr lang="ko-KR" altLang="en-US" b="1" dirty="0" smtClean="0"/>
              <a:t> 임대계약서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일일 대관 계약서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김영만 토크 콘서트</a:t>
            </a:r>
            <a:r>
              <a:rPr lang="en-US" altLang="ko-KR" b="1" dirty="0" smtClean="0"/>
              <a:t>)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en-US" altLang="ko-KR" b="1" dirty="0" smtClean="0"/>
              <a:t>2014 </a:t>
            </a:r>
            <a:r>
              <a:rPr lang="ko-KR" altLang="en-US" b="1" dirty="0" smtClean="0"/>
              <a:t>서울 </a:t>
            </a:r>
            <a:r>
              <a:rPr lang="ko-KR" altLang="en-US" b="1" dirty="0" err="1" smtClean="0"/>
              <a:t>키덜트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페어</a:t>
            </a:r>
            <a:r>
              <a:rPr lang="ko-KR" altLang="en-US" b="1" dirty="0" smtClean="0"/>
              <a:t> 협약서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en-US" altLang="ko-KR" b="1" dirty="0" smtClean="0"/>
              <a:t>2017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3</a:t>
            </a:r>
            <a:r>
              <a:rPr lang="ko-KR" altLang="en-US" b="1" dirty="0" smtClean="0"/>
              <a:t>일 경향신문사 내용증명 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en-US" altLang="ko-KR" b="1" dirty="0" smtClean="0"/>
              <a:t>2017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2</a:t>
            </a:r>
            <a:r>
              <a:rPr lang="ko-KR" altLang="en-US" b="1" dirty="0" smtClean="0"/>
              <a:t>월 </a:t>
            </a:r>
            <a:r>
              <a:rPr lang="en-US" altLang="ko-KR" b="1" dirty="0" smtClean="0"/>
              <a:t>10</a:t>
            </a:r>
            <a:r>
              <a:rPr lang="ko-KR" altLang="en-US" b="1" dirty="0" smtClean="0"/>
              <a:t>일 토이키노 내용증명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AutoNum type="arabicPeriod"/>
              <a:defRPr/>
            </a:pPr>
            <a:r>
              <a:rPr lang="en-US" altLang="ko-KR" b="1" dirty="0" smtClean="0"/>
              <a:t>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유치원 단체 </a:t>
            </a:r>
            <a:r>
              <a:rPr lang="ko-KR" altLang="en-US" b="1" dirty="0" err="1" smtClean="0"/>
              <a:t>모객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티움교육</a:t>
            </a:r>
            <a:r>
              <a:rPr lang="en-US" altLang="ko-KR" b="1" dirty="0" smtClean="0"/>
              <a:t>) </a:t>
            </a:r>
            <a:r>
              <a:rPr lang="ko-KR" altLang="en-US" b="1" dirty="0" smtClean="0"/>
              <a:t>계약서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11. </a:t>
            </a:r>
            <a:r>
              <a:rPr lang="ko-KR" altLang="en-US" b="1" dirty="0" err="1" smtClean="0"/>
              <a:t>토이키노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경향아트힐</a:t>
            </a:r>
            <a:r>
              <a:rPr lang="ko-KR" altLang="en-US" b="1" dirty="0" smtClean="0"/>
              <a:t> 투자 제안서 </a:t>
            </a:r>
            <a:r>
              <a:rPr lang="en-US" altLang="ko-KR" b="1" dirty="0" smtClean="0"/>
              <a:t>Ⅰ</a:t>
            </a:r>
          </a:p>
          <a:p>
            <a:endParaRPr lang="en-US" altLang="ko-KR" dirty="0" smtClean="0"/>
          </a:p>
          <a:p>
            <a:r>
              <a:rPr lang="en-US" altLang="ko-KR" b="1" dirty="0" smtClean="0"/>
              <a:t>12.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경향아트힐</a:t>
            </a:r>
            <a:r>
              <a:rPr lang="ko-KR" altLang="en-US" b="1" dirty="0" smtClean="0"/>
              <a:t> 투자 제안서 </a:t>
            </a:r>
            <a:r>
              <a:rPr lang="en-US" altLang="ko-KR" b="1" dirty="0" smtClean="0"/>
              <a:t>Ⅱ</a:t>
            </a:r>
          </a:p>
          <a:p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91680" y="-27384"/>
            <a:ext cx="5400600" cy="60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2000" b="1" dirty="0" smtClean="0"/>
              <a:t>Ⅴ. </a:t>
            </a:r>
            <a:r>
              <a:rPr lang="ko-KR" altLang="en-US" sz="2000" b="1" dirty="0" smtClean="0"/>
              <a:t>첨부파일 </a:t>
            </a:r>
            <a:endParaRPr lang="en-US" altLang="ko-KR" sz="2000" b="1" dirty="0" smtClean="0"/>
          </a:p>
        </p:txBody>
      </p:sp>
      <p:sp>
        <p:nvSpPr>
          <p:cNvPr id="5" name="부제목 2"/>
          <p:cNvSpPr txBox="1">
            <a:spLocks/>
          </p:cNvSpPr>
          <p:nvPr/>
        </p:nvSpPr>
        <p:spPr>
          <a:xfrm>
            <a:off x="539552" y="720080"/>
            <a:ext cx="8352928" cy="652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 dirty="0" smtClean="0"/>
              <a:t>13. </a:t>
            </a:r>
            <a:r>
              <a:rPr lang="ko-KR" altLang="en-US" b="1" dirty="0" smtClean="0"/>
              <a:t>미디어 오늘 최초 기사 </a:t>
            </a:r>
            <a:r>
              <a:rPr lang="ko-KR" altLang="en-US" b="1" dirty="0" err="1" smtClean="0"/>
              <a:t>캡처</a:t>
            </a:r>
            <a:r>
              <a:rPr lang="ko-KR" altLang="en-US" b="1" dirty="0" smtClean="0"/>
              <a:t> 자료</a:t>
            </a:r>
            <a:endParaRPr lang="en-US" altLang="ko-KR" b="1" dirty="0" smtClean="0"/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14.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이사 최승일 진술서</a:t>
            </a:r>
            <a:endParaRPr lang="en-US" altLang="ko-KR" b="1" dirty="0" smtClean="0"/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15. </a:t>
            </a:r>
            <a:r>
              <a:rPr lang="ko-KR" altLang="en-US" b="1" dirty="0" smtClean="0"/>
              <a:t>사건 번호 </a:t>
            </a:r>
            <a:r>
              <a:rPr lang="en-US" altLang="ko-KR" b="1" dirty="0" smtClean="0"/>
              <a:t>2017</a:t>
            </a:r>
            <a:r>
              <a:rPr lang="ko-KR" altLang="en-US" b="1" dirty="0" err="1" smtClean="0"/>
              <a:t>가단</a:t>
            </a:r>
            <a:r>
              <a:rPr lang="en-US" altLang="ko-KR" b="1" dirty="0" smtClean="0"/>
              <a:t>209917 </a:t>
            </a:r>
            <a:r>
              <a:rPr lang="ko-KR" altLang="en-US" b="1" dirty="0" smtClean="0"/>
              <a:t>소장</a:t>
            </a:r>
            <a:endParaRPr lang="en-US" altLang="ko-KR" b="1" dirty="0" smtClean="0"/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 dirty="0" smtClean="0"/>
              <a:t>16. </a:t>
            </a:r>
            <a:r>
              <a:rPr lang="ko-KR" altLang="en-US" b="1" dirty="0" err="1" smtClean="0"/>
              <a:t>토이키노</a:t>
            </a:r>
            <a:r>
              <a:rPr lang="ko-KR" altLang="en-US" b="1" dirty="0" smtClean="0"/>
              <a:t> 소개 자료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17. </a:t>
            </a:r>
            <a:r>
              <a:rPr lang="ko-KR" altLang="en-US" b="1" dirty="0" err="1" smtClean="0"/>
              <a:t>경향키덜트페어</a:t>
            </a:r>
            <a:r>
              <a:rPr lang="ko-KR" altLang="en-US" b="1" dirty="0" smtClean="0"/>
              <a:t> 준비 자료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18. </a:t>
            </a:r>
            <a:r>
              <a:rPr lang="ko-KR" altLang="en-US" b="1" dirty="0" err="1" smtClean="0"/>
              <a:t>녹취록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정리본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19. CCTV </a:t>
            </a:r>
            <a:r>
              <a:rPr lang="ko-KR" altLang="en-US" b="1" dirty="0" err="1" smtClean="0"/>
              <a:t>편집본</a:t>
            </a:r>
            <a:r>
              <a:rPr lang="en-US" altLang="ko-KR" b="1" dirty="0" smtClean="0"/>
              <a:t>(2</a:t>
            </a:r>
            <a:r>
              <a:rPr lang="ko-KR" altLang="en-US" b="1" dirty="0" smtClean="0"/>
              <a:t>시간 </a:t>
            </a:r>
            <a:r>
              <a:rPr lang="en-US" altLang="ko-KR" b="1" dirty="0" smtClean="0"/>
              <a:t>13</a:t>
            </a:r>
            <a:r>
              <a:rPr lang="ko-KR" altLang="en-US" b="1" dirty="0" smtClean="0"/>
              <a:t>본 </a:t>
            </a:r>
            <a:r>
              <a:rPr lang="en-US" altLang="ko-KR" b="1" dirty="0" smtClean="0"/>
              <a:t>18</a:t>
            </a:r>
            <a:r>
              <a:rPr lang="ko-KR" altLang="en-US" b="1" dirty="0" smtClean="0"/>
              <a:t>초 </a:t>
            </a:r>
            <a:r>
              <a:rPr lang="en-US" altLang="ko-KR" b="1" dirty="0" smtClean="0"/>
              <a:t>02;13;18sec</a:t>
            </a:r>
            <a:r>
              <a:rPr lang="en-US" altLang="ko-KR" b="1" dirty="0"/>
              <a:t>)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20. </a:t>
            </a:r>
            <a:r>
              <a:rPr lang="ko-KR" altLang="en-US" b="1" dirty="0" err="1" smtClean="0"/>
              <a:t>녹취록</a:t>
            </a:r>
            <a:r>
              <a:rPr lang="ko-KR" altLang="en-US" b="1" dirty="0" smtClean="0"/>
              <a:t> 원본</a:t>
            </a:r>
            <a:r>
              <a:rPr lang="en-US" altLang="ko-KR" b="1" dirty="0" smtClean="0"/>
              <a:t>(29</a:t>
            </a:r>
            <a:r>
              <a:rPr lang="ko-KR" altLang="en-US" b="1" dirty="0" smtClean="0"/>
              <a:t>시간 </a:t>
            </a:r>
            <a:r>
              <a:rPr lang="en-US" altLang="ko-KR" b="1" dirty="0" smtClean="0"/>
              <a:t>29;00;00sec</a:t>
            </a:r>
            <a:r>
              <a:rPr lang="en-US" altLang="ko-KR" b="1" dirty="0"/>
              <a:t>)</a:t>
            </a: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b="1" dirty="0" smtClean="0"/>
              <a:t>21. CCTV </a:t>
            </a:r>
            <a:r>
              <a:rPr lang="ko-KR" altLang="en-US" b="1" dirty="0" smtClean="0"/>
              <a:t>원본</a:t>
            </a:r>
            <a:r>
              <a:rPr lang="en-US" altLang="ko-KR" b="1" dirty="0" smtClean="0"/>
              <a:t>(176</a:t>
            </a:r>
            <a:r>
              <a:rPr lang="ko-KR" altLang="en-US" b="1" dirty="0" smtClean="0"/>
              <a:t>시간</a:t>
            </a:r>
            <a:r>
              <a:rPr lang="en-US" altLang="ko-KR" b="1"/>
              <a:t> </a:t>
            </a:r>
            <a:r>
              <a:rPr lang="en-US" altLang="ko-KR" b="1" smtClean="0"/>
              <a:t>176;00;00sec</a:t>
            </a:r>
            <a:r>
              <a:rPr lang="en-US" altLang="ko-KR" b="1" dirty="0" smtClean="0"/>
              <a:t>)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b="1" dirty="0" smtClean="0"/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99592" y="226801"/>
            <a:ext cx="7416824" cy="60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200000"/>
              </a:lnSpc>
            </a:pPr>
            <a:r>
              <a:rPr lang="en-US" altLang="ko-KR" sz="2000" b="1" dirty="0" smtClean="0"/>
              <a:t>2. </a:t>
            </a:r>
            <a:r>
              <a:rPr lang="ko-KR" altLang="en-US" sz="2000" b="1" dirty="0" smtClean="0"/>
              <a:t>경향신문사와 </a:t>
            </a:r>
            <a:r>
              <a:rPr lang="ko-KR" altLang="en-US" sz="2000" b="1" dirty="0" err="1" smtClean="0"/>
              <a:t>토이키노의</a:t>
            </a:r>
            <a:r>
              <a:rPr lang="ko-KR" altLang="en-US" sz="2000" b="1" dirty="0" smtClean="0"/>
              <a:t> 동업 계약 이전의 관계</a:t>
            </a:r>
            <a:endParaRPr lang="en-US" altLang="ko-KR" sz="2000" b="1" dirty="0" smtClean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16024" y="1412776"/>
            <a:ext cx="8748464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2011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년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7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월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토이키노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대표 손원경은 당시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경향아트힐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대표라고 주장하는 </a:t>
            </a:r>
            <a:r>
              <a:rPr lang="en-US" altLang="ko-KR" sz="1600" b="1" dirty="0">
                <a:latin typeface="+mj-lt"/>
                <a:ea typeface="+mj-ea"/>
                <a:cs typeface="+mj-cs"/>
              </a:rPr>
              <a:t>J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씨에게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경향아트힐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입점을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제안 받음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.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권리금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1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억 보증금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2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억 월세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2000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만원의 조건으로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200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평 가량을 임대하는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내용이였으나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거절함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600" b="1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2013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년 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10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월경 </a:t>
            </a:r>
            <a:r>
              <a:rPr lang="ko-KR" altLang="en-US" sz="1600" b="1" noProof="0" dirty="0" err="1" smtClean="0">
                <a:latin typeface="+mj-lt"/>
                <a:ea typeface="+mj-ea"/>
                <a:cs typeface="+mj-cs"/>
              </a:rPr>
              <a:t>아트테크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 이용완 대표에게 </a:t>
            </a:r>
            <a:r>
              <a:rPr lang="ko-KR" altLang="en-US" sz="1600" b="1" noProof="0" dirty="0" err="1" smtClean="0">
                <a:latin typeface="+mj-lt"/>
                <a:ea typeface="+mj-ea"/>
                <a:cs typeface="+mj-cs"/>
              </a:rPr>
              <a:t>경향아트힐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1600" b="1" noProof="0" dirty="0" err="1" smtClean="0">
                <a:latin typeface="+mj-lt"/>
                <a:ea typeface="+mj-ea"/>
                <a:cs typeface="+mj-cs"/>
              </a:rPr>
              <a:t>입점을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 제안 받음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. 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일정부분 동업계약의 조건으로서  보증금 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1</a:t>
            </a:r>
            <a:r>
              <a:rPr lang="ko-KR" altLang="en-US" sz="1600" b="1" noProof="0" dirty="0" err="1" smtClean="0">
                <a:latin typeface="+mj-lt"/>
                <a:ea typeface="+mj-ea"/>
                <a:cs typeface="+mj-cs"/>
              </a:rPr>
              <a:t>억원에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 월세와 관리비는 수익 분배로 제안을 받았으나 인테리어 비용과 이사 비용을 조율하다가 거절함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600" b="1" noProof="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2014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년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3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월 세종문화회관 대관 전시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진행중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아트테크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최승일 실장에게 경향신문사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문화사업국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B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부장을 소개 받음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.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당시 세종문화회관 전시 협찬을 논의 하였고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,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그 해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7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월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토이키노가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참여 기획한 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2014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서울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키덜트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페어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(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코엑스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)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를 경향신문사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문화사업국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직원들이 관람한 후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경향아트힐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1600" b="1" dirty="0" err="1" smtClean="0">
                <a:latin typeface="+mj-lt"/>
                <a:ea typeface="+mj-ea"/>
                <a:cs typeface="+mj-cs"/>
              </a:rPr>
              <a:t>입점을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 다시 한번 제안 받음</a:t>
            </a:r>
            <a:r>
              <a:rPr lang="en-US" altLang="ko-KR" sz="1600" b="1" dirty="0" smtClean="0"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600" b="1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2014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년 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10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월 최종적으로 경향신문사 측에서 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11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월 말 박물관 </a:t>
            </a:r>
            <a:r>
              <a:rPr lang="ko-KR" altLang="en-US" sz="1600" b="1" noProof="0" dirty="0" err="1" smtClean="0">
                <a:latin typeface="+mj-lt"/>
                <a:ea typeface="+mj-ea"/>
                <a:cs typeface="+mj-cs"/>
              </a:rPr>
              <a:t>입점을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ko-KR" sz="1600" b="1" noProof="0" dirty="0">
                <a:latin typeface="+mj-lt"/>
                <a:ea typeface="+mj-ea"/>
                <a:cs typeface="+mj-cs"/>
              </a:rPr>
              <a:t>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논의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하였고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, 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계약서 합의 후 </a:t>
            </a:r>
            <a:r>
              <a:rPr lang="ko-KR" altLang="en-US" sz="1600" b="1" noProof="0" dirty="0" err="1" smtClean="0">
                <a:latin typeface="+mj-lt"/>
                <a:ea typeface="+mj-ea"/>
                <a:cs typeface="+mj-cs"/>
              </a:rPr>
              <a:t>경향아트힐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1600" b="1" noProof="0" dirty="0" err="1" smtClean="0">
                <a:latin typeface="+mj-lt"/>
                <a:ea typeface="+mj-ea"/>
                <a:cs typeface="+mj-cs"/>
              </a:rPr>
              <a:t>토이키노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 박물관 </a:t>
            </a:r>
            <a:r>
              <a:rPr lang="ko-KR" altLang="en-US" sz="1600" b="1" dirty="0" smtClean="0">
                <a:latin typeface="+mj-lt"/>
                <a:ea typeface="+mj-ea"/>
                <a:cs typeface="+mj-cs"/>
              </a:rPr>
              <a:t>준비</a:t>
            </a:r>
            <a:r>
              <a:rPr lang="ko-KR" altLang="en-US" sz="1600" b="1" noProof="0" dirty="0" smtClean="0">
                <a:latin typeface="+mj-lt"/>
                <a:ea typeface="+mj-ea"/>
                <a:cs typeface="+mj-cs"/>
              </a:rPr>
              <a:t>에 들어감</a:t>
            </a:r>
            <a:r>
              <a:rPr lang="en-US" altLang="ko-KR" sz="1600" b="1" noProof="0" dirty="0" smtClean="0">
                <a:latin typeface="+mj-lt"/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>
          <a:xfrm>
            <a:off x="0" y="950863"/>
            <a:ext cx="9144000" cy="442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경향신문사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토이키노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동업사업 소개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경향아트힐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토이키노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0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0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dirty="0" err="1" smtClean="0">
                <a:latin typeface="+mj-lt"/>
                <a:ea typeface="+mj-ea"/>
                <a:cs typeface="+mj-cs"/>
              </a:rPr>
              <a:t>경향아트힐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.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lang="ko-KR" altLang="en-US" sz="2000" b="1" dirty="0" err="1" smtClean="0">
                <a:latin typeface="+mj-lt"/>
                <a:ea typeface="+mj-ea"/>
                <a:cs typeface="+mj-cs"/>
              </a:rPr>
              <a:t>토이키노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영업기간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- 2015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월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~2017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년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3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월</a:t>
            </a:r>
            <a:endParaRPr lang="en-US" altLang="ko-KR" sz="20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0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(2015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월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~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2016</a:t>
            </a:r>
            <a:r>
              <a:rPr kumimoji="0" lang="ko-KR" alt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년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12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월까지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– 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경향신문사 </a:t>
            </a:r>
            <a:r>
              <a:rPr lang="ko-KR" altLang="en-US" sz="2000" b="1" dirty="0" err="1" smtClean="0">
                <a:latin typeface="+mj-lt"/>
                <a:ea typeface="+mj-ea"/>
                <a:cs typeface="+mj-cs"/>
              </a:rPr>
              <a:t>문화사업국과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 동업계약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(2017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년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1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월부터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~ 3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월까지 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– 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경향신문사 </a:t>
            </a:r>
            <a:r>
              <a:rPr lang="ko-KR" altLang="en-US" sz="2000" b="1" dirty="0" err="1" smtClean="0">
                <a:latin typeface="+mj-lt"/>
                <a:ea typeface="+mj-ea"/>
                <a:cs typeface="+mj-cs"/>
              </a:rPr>
              <a:t>임대사업국과</a:t>
            </a:r>
            <a:r>
              <a:rPr lang="ko-KR" altLang="en-US" sz="2000" b="1" dirty="0" smtClean="0">
                <a:latin typeface="+mj-lt"/>
                <a:ea typeface="+mj-ea"/>
                <a:cs typeface="+mj-cs"/>
              </a:rPr>
              <a:t> 임대계약</a:t>
            </a:r>
            <a:r>
              <a:rPr lang="en-US" altLang="ko-KR" sz="2000" b="1" dirty="0" smtClean="0"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토이키노 경향아트힐, 관 별 소개 자료\관설명 자료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03" y="260648"/>
            <a:ext cx="4531297" cy="6408712"/>
          </a:xfrm>
          <a:prstGeom prst="rect">
            <a:avLst/>
          </a:prstGeom>
          <a:noFill/>
        </p:spPr>
      </p:pic>
      <p:pic>
        <p:nvPicPr>
          <p:cNvPr id="5124" name="Picture 4" descr="C:\Users\user\Desktop\토이키노 경향아트힐, 관 별 소개 자료\관설명 자료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7207" y="260648"/>
            <a:ext cx="4531297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토이키노 경향아트힐, 관 별 소개 자료\관설명 자료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44016"/>
            <a:ext cx="4613763" cy="6525344"/>
          </a:xfrm>
          <a:prstGeom prst="rect">
            <a:avLst/>
          </a:prstGeom>
          <a:noFill/>
        </p:spPr>
      </p:pic>
      <p:pic>
        <p:nvPicPr>
          <p:cNvPr id="6147" name="Picture 3" descr="C:\Users\user\Desktop\토이키노 경향아트힐, 관 별 소개 자료\관설명 자료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016"/>
            <a:ext cx="4613763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4036</Words>
  <Application>Microsoft Office PowerPoint</Application>
  <PresentationFormat>화면 슬라이드 쇼(4:3)</PresentationFormat>
  <Paragraphs>452</Paragraphs>
  <Slides>58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61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1. 경향신문사 경향아트힐 2관 3관 동업계약서 전용면적 조작 의혹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무책임한 건물 운영 (건물임대가 불가능한 취약 시설, 임대사업의 자격이 의심되는 원칙 없는 건물관리과 행정)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LG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갑질이 아닌 사기 사건 (언론사의 추악한 임대사업/동업사업)</dc:title>
  <dc:creator>jong hyouk kim</dc:creator>
  <cp:lastModifiedBy>곽혜란</cp:lastModifiedBy>
  <cp:revision>204</cp:revision>
  <cp:lastPrinted>2018-03-13T05:57:32Z</cp:lastPrinted>
  <dcterms:created xsi:type="dcterms:W3CDTF">2017-10-30T09:10:48Z</dcterms:created>
  <dcterms:modified xsi:type="dcterms:W3CDTF">2018-03-13T06:02:29Z</dcterms:modified>
</cp:coreProperties>
</file>